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22"/>
  </p:notesMasterIdLst>
  <p:sldIdLst>
    <p:sldId id="297" r:id="rId2"/>
    <p:sldId id="419" r:id="rId3"/>
    <p:sldId id="300" r:id="rId4"/>
    <p:sldId id="365" r:id="rId5"/>
    <p:sldId id="398" r:id="rId6"/>
    <p:sldId id="407" r:id="rId7"/>
    <p:sldId id="408" r:id="rId8"/>
    <p:sldId id="409" r:id="rId9"/>
    <p:sldId id="420" r:id="rId10"/>
    <p:sldId id="418" r:id="rId11"/>
    <p:sldId id="405" r:id="rId12"/>
    <p:sldId id="406" r:id="rId13"/>
    <p:sldId id="421" r:id="rId14"/>
    <p:sldId id="410" r:id="rId15"/>
    <p:sldId id="412" r:id="rId16"/>
    <p:sldId id="417" r:id="rId17"/>
    <p:sldId id="411" r:id="rId18"/>
    <p:sldId id="413" r:id="rId19"/>
    <p:sldId id="414" r:id="rId20"/>
    <p:sldId id="34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yuanhang" initials="Ly" lastIdx="1" clrIdx="0">
    <p:extLst>
      <p:ext uri="{19B8F6BF-5375-455C-9EA6-DF929625EA0E}">
        <p15:presenceInfo xmlns:p15="http://schemas.microsoft.com/office/powerpoint/2012/main" userId="c3815dc0b85016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2140"/>
    <a:srgbClr val="4A88D2"/>
    <a:srgbClr val="FFFFFF"/>
    <a:srgbClr val="FFF2CC"/>
    <a:srgbClr val="9DBB61"/>
    <a:srgbClr val="DBEEF3"/>
    <a:srgbClr val="EBF1DF"/>
    <a:srgbClr val="C00000"/>
    <a:srgbClr val="800000"/>
    <a:srgbClr val="0A55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1002" autoAdjust="0"/>
  </p:normalViewPr>
  <p:slideViewPr>
    <p:cSldViewPr>
      <p:cViewPr varScale="1">
        <p:scale>
          <a:sx n="56" d="100"/>
          <a:sy n="56" d="100"/>
        </p:scale>
        <p:origin x="2070" y="72"/>
      </p:cViewPr>
      <p:guideLst>
        <p:guide orient="horz" pos="2160"/>
        <p:guide pos="3840"/>
      </p:guideLst>
    </p:cSldViewPr>
  </p:slideViewPr>
  <p:notesTextViewPr>
    <p:cViewPr>
      <p:scale>
        <a:sx n="150" d="100"/>
        <a:sy n="150" d="100"/>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pPr/>
              <a:t>2024/2/1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pPr/>
              <a:t>‹#›</a:t>
            </a:fld>
            <a:endParaRPr lang="zh-CN" altLang="en-US"/>
          </a:p>
        </p:txBody>
      </p:sp>
    </p:spTree>
    <p:extLst>
      <p:ext uri="{BB962C8B-B14F-4D97-AF65-F5344CB8AC3E}">
        <p14:creationId xmlns:p14="http://schemas.microsoft.com/office/powerpoint/2010/main" val="881624812"/>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Hello everyone, I am delighted to share my research over the past two years during my PhD.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a:t>
            </a:fld>
            <a:endParaRPr lang="zh-CN" altLang="en-US"/>
          </a:p>
        </p:txBody>
      </p:sp>
    </p:spTree>
    <p:extLst>
      <p:ext uri="{BB962C8B-B14F-4D97-AF65-F5344CB8AC3E}">
        <p14:creationId xmlns:p14="http://schemas.microsoft.com/office/powerpoint/2010/main" val="99583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Considering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huge size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and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various features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of China, We zoned the entire country to better understand its different regions. We have zoned China into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9 agricultural regions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further divided into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31 provinces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and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337 cities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Due to the lack of data, certain cities—such as those in the Taiwan island—are omitted from our analysis.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10</a:t>
            </a:fld>
            <a:endParaRPr lang="zh-CN" altLang="en-US"/>
          </a:p>
        </p:txBody>
      </p:sp>
    </p:spTree>
    <p:extLst>
      <p:ext uri="{BB962C8B-B14F-4D97-AF65-F5344CB8AC3E}">
        <p14:creationId xmlns:p14="http://schemas.microsoft.com/office/powerpoint/2010/main" val="226199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Based on the above approach, this is the topic of my first research.[</a:t>
            </a:r>
            <a:r>
              <a:rPr lang="zh-CN" altLang="en-US" sz="1800" kern="100" dirty="0">
                <a:effectLst/>
                <a:latin typeface="Arial" panose="020B0604020202020204" pitchFamily="34" charset="0"/>
                <a:ea typeface="等线" panose="02010600030101010101" pitchFamily="2" charset="-122"/>
                <a:cs typeface="Times New Roman" panose="02020603050405020304" pitchFamily="18" charset="0"/>
              </a:rPr>
              <a:t>指标题</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this section, our focus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around evaluating</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the greenhouse gas (GHG) emissions and crop water demand associated with major grain production in China.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Figure 2 shows the results at the province-level, which come from 3 different grain, and we have divided it to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six species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due to the different growing seasons. Such as wheat was divided into Spring wheat and winter wheat.</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The study‘s time is set at 2015(two thousand and fifteen), because in 2015 the planting area with grain in China reached a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relative peak</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Additionally, We added the grain area of each province to the figure for simple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comparison</a:t>
            </a:r>
            <a:endParaRPr lang="zh-CN" altLang="zh-CN" sz="1800" i="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11</a:t>
            </a:fld>
            <a:endParaRPr lang="zh-CN" altLang="en-US"/>
          </a:p>
        </p:txBody>
      </p:sp>
    </p:spTree>
    <p:extLst>
      <p:ext uri="{BB962C8B-B14F-4D97-AF65-F5344CB8AC3E}">
        <p14:creationId xmlns:p14="http://schemas.microsoft.com/office/powerpoint/2010/main" val="4230904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Figures 3 and 4 provide a detail of GHG emissions and water demand at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city level</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Blank areas on the map indicate regions where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no planting</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This figure allows us to learn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distinct features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various regions. Notably,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emission hotspots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vary for different crops. Such as, The northeast region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produces the most emission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from growing corn.</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Moreover, by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comparing spatial differences,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we can see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opposite patterns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GHG emissions and water demand. It means Low water demand in regions with high greenhouse gas emissions.</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Climate conditions and crop types is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the major reason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to these difference.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12</a:t>
            </a:fld>
            <a:endParaRPr lang="zh-CN" altLang="en-US"/>
          </a:p>
        </p:txBody>
      </p:sp>
    </p:spTree>
    <p:extLst>
      <p:ext uri="{BB962C8B-B14F-4D97-AF65-F5344CB8AC3E}">
        <p14:creationId xmlns:p14="http://schemas.microsoft.com/office/powerpoint/2010/main" val="1768380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Based on this research we can gain the following points: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We can see: In water demand and agricultural planning, it is important to fully consider the differences in water-carbon effects among various crops.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This study suggests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a potential shift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grain production from high water consumption and emission regions to lower water consumption and emissions regions , or from high water consumption and emission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crops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to lower water consumption and emissions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crops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Helping to make more food using less water and fewer emissions. This smart decision could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ease the strain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on water and promote sustainable agricultural development.</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13</a:t>
            </a:fld>
            <a:endParaRPr lang="zh-CN" altLang="en-US"/>
          </a:p>
        </p:txBody>
      </p:sp>
    </p:spTree>
    <p:extLst>
      <p:ext uri="{BB962C8B-B14F-4D97-AF65-F5344CB8AC3E}">
        <p14:creationId xmlns:p14="http://schemas.microsoft.com/office/powerpoint/2010/main" val="316887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Arial" panose="020B0604020202020204" pitchFamily="34" charset="0"/>
                <a:ea typeface="等线" panose="02010600030101010101" pitchFamily="2" charset="-122"/>
              </a:rPr>
              <a:t>Based on the insights from Research 1,  We discovered the positive influence of suitable cropping patterns on water </a:t>
            </a:r>
            <a:r>
              <a:rPr lang="en-US" altLang="zh-CN" sz="1800" b="1" dirty="0">
                <a:effectLst/>
                <a:latin typeface="Arial" panose="020B0604020202020204" pitchFamily="34" charset="0"/>
                <a:ea typeface="等线" panose="02010600030101010101" pitchFamily="2" charset="-122"/>
              </a:rPr>
              <a:t>conservation</a:t>
            </a:r>
            <a:r>
              <a:rPr lang="zh-CN" altLang="en-US" sz="1800" b="0" dirty="0">
                <a:effectLst/>
                <a:latin typeface="Arial" panose="020B0604020202020204" pitchFamily="34" charset="0"/>
                <a:ea typeface="等线" panose="02010600030101010101" pitchFamily="2" charset="-122"/>
              </a:rPr>
              <a:t>康色威神</a:t>
            </a:r>
            <a:r>
              <a:rPr lang="en-US" altLang="zh-CN" sz="1800" dirty="0">
                <a:effectLst/>
                <a:latin typeface="Arial" panose="020B0604020202020204" pitchFamily="34" charset="0"/>
                <a:ea typeface="等线" panose="02010600030101010101" pitchFamily="2" charset="-122"/>
              </a:rPr>
              <a:t> and </a:t>
            </a:r>
            <a:r>
              <a:rPr lang="en-US" altLang="zh-CN" sz="1800" b="1" dirty="0">
                <a:effectLst/>
                <a:latin typeface="Arial" panose="020B0604020202020204" pitchFamily="34" charset="0"/>
                <a:ea typeface="等线" panose="02010600030101010101" pitchFamily="2" charset="-122"/>
              </a:rPr>
              <a:t>emission reduction </a:t>
            </a:r>
            <a:r>
              <a:rPr lang="en-US" altLang="zh-CN" sz="1800" dirty="0">
                <a:effectLst/>
                <a:latin typeface="Arial" panose="020B0604020202020204" pitchFamily="34" charset="0"/>
                <a:ea typeface="等线" panose="02010600030101010101" pitchFamily="2" charset="-122"/>
              </a:rPr>
              <a:t>in agriculture.</a:t>
            </a:r>
          </a:p>
          <a:p>
            <a:r>
              <a:rPr lang="en-US" altLang="zh-CN" sz="1800" dirty="0">
                <a:effectLst/>
                <a:latin typeface="Arial" panose="020B0604020202020204" pitchFamily="34" charset="0"/>
                <a:ea typeface="等线" panose="02010600030101010101" pitchFamily="2" charset="-122"/>
              </a:rPr>
              <a:t>My second research </a:t>
            </a:r>
            <a:r>
              <a:rPr lang="en-US" altLang="zh-CN" sz="1800" b="1" dirty="0">
                <a:effectLst/>
                <a:latin typeface="Arial" panose="020B0604020202020204" pitchFamily="34" charset="0"/>
                <a:ea typeface="等线" panose="02010600030101010101" pitchFamily="2" charset="-122"/>
              </a:rPr>
              <a:t>delves into </a:t>
            </a:r>
            <a:r>
              <a:rPr lang="en-US" altLang="zh-CN" sz="1800" dirty="0">
                <a:effectLst/>
                <a:latin typeface="Arial" panose="020B0604020202020204" pitchFamily="34" charset="0"/>
                <a:ea typeface="等线" panose="02010600030101010101" pitchFamily="2" charset="-122"/>
              </a:rPr>
              <a:t>understanding the impacts of changes in cropping patterns on agricultural water and carbon. As </a:t>
            </a:r>
            <a:r>
              <a:rPr lang="en-US" altLang="zh-CN" sz="1800" b="1" dirty="0">
                <a:effectLst/>
                <a:latin typeface="Arial" panose="020B0604020202020204" pitchFamily="34" charset="0"/>
                <a:ea typeface="等线" panose="02010600030101010101" pitchFamily="2" charset="-122"/>
              </a:rPr>
              <a:t>shown</a:t>
            </a:r>
            <a:r>
              <a:rPr lang="en-US" altLang="zh-CN" sz="1800" dirty="0">
                <a:effectLst/>
                <a:latin typeface="Arial" panose="020B0604020202020204" pitchFamily="34" charset="0"/>
                <a:ea typeface="等线" panose="02010600030101010101" pitchFamily="2" charset="-122"/>
              </a:rPr>
              <a:t> in Figure 1a, Cropping patterns in China have changed. More and more areas planted with wheat became planted with corn. Total </a:t>
            </a:r>
            <a:r>
              <a:rPr lang="en-US" altLang="zh-CN" sz="1800" b="1" dirty="0">
                <a:effectLst/>
                <a:latin typeface="Arial" panose="020B0604020202020204" pitchFamily="34" charset="0"/>
                <a:ea typeface="等线" panose="02010600030101010101" pitchFamily="2" charset="-122"/>
              </a:rPr>
              <a:t>acreage</a:t>
            </a:r>
            <a:r>
              <a:rPr lang="en-US" altLang="zh-CN" sz="1800" dirty="0">
                <a:effectLst/>
                <a:latin typeface="Arial" panose="020B0604020202020204" pitchFamily="34" charset="0"/>
                <a:ea typeface="等线" panose="02010600030101010101" pitchFamily="2" charset="-122"/>
              </a:rPr>
              <a:t> is increasing.</a:t>
            </a:r>
          </a:p>
          <a:p>
            <a:r>
              <a:rPr lang="en-US" altLang="zh-CN" sz="1800" b="1" dirty="0">
                <a:effectLst/>
                <a:latin typeface="Arial" panose="020B0604020202020204" pitchFamily="34" charset="0"/>
                <a:ea typeface="等线" panose="02010600030101010101" pitchFamily="2" charset="-122"/>
              </a:rPr>
              <a:t>This transition </a:t>
            </a:r>
            <a:r>
              <a:rPr lang="en-US" altLang="zh-CN" sz="1800" dirty="0">
                <a:effectLst/>
                <a:latin typeface="Arial" panose="020B0604020202020204" pitchFamily="34" charset="0"/>
                <a:ea typeface="等线" panose="02010600030101010101" pitchFamily="2" charset="-122"/>
              </a:rPr>
              <a:t>raised important questions about the </a:t>
            </a:r>
            <a:r>
              <a:rPr lang="en-US" altLang="zh-CN" sz="1800" b="1" dirty="0">
                <a:effectLst/>
                <a:latin typeface="Arial" panose="020B0604020202020204" pitchFamily="34" charset="0"/>
                <a:ea typeface="等线" panose="02010600030101010101" pitchFamily="2" charset="-122"/>
              </a:rPr>
              <a:t>Dynamic changes </a:t>
            </a:r>
            <a:r>
              <a:rPr lang="en-US" altLang="zh-CN" sz="1800" dirty="0">
                <a:effectLst/>
                <a:latin typeface="Arial" panose="020B0604020202020204" pitchFamily="34" charset="0"/>
                <a:ea typeface="等线" panose="02010600030101010101" pitchFamily="2" charset="-122"/>
              </a:rPr>
              <a:t>of water carbon in response to changing cropping patterns, forming the key of our ongoing investigation.</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14</a:t>
            </a:fld>
            <a:endParaRPr lang="zh-CN" altLang="en-US"/>
          </a:p>
        </p:txBody>
      </p:sp>
    </p:spTree>
    <p:extLst>
      <p:ext uri="{BB962C8B-B14F-4D97-AF65-F5344CB8AC3E}">
        <p14:creationId xmlns:p14="http://schemas.microsoft.com/office/powerpoint/2010/main" val="285864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the case of a shift in cropping patterns, we simulated greenhouse gas emissions and water demand from 1995 to 2020.</a:t>
            </a:r>
            <a:r>
              <a:rPr lang="zh-CN" altLang="en-US" sz="18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We only changed the cropping pattern.</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 have shown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change characteristics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of different regions on this page. The MLYP(</a:t>
            </a:r>
            <a:r>
              <a:rPr lang="en-US" altLang="zh-CN" sz="1800" i="1" kern="100" dirty="0">
                <a:effectLst/>
                <a:latin typeface="Arial" panose="020B0604020202020204" pitchFamily="34" charset="0"/>
                <a:ea typeface="等线" panose="02010600030101010101" pitchFamily="2" charset="-122"/>
                <a:cs typeface="Times New Roman" panose="02020603050405020304" pitchFamily="18" charset="0"/>
              </a:rPr>
              <a:t>middle and lower Yangtze River plain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region has been kept at the highest level compared to other regions, while the northeast of China has the largest amount of variation. We have displayed these details on Figure 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15</a:t>
            </a:fld>
            <a:endParaRPr lang="zh-CN" altLang="en-US"/>
          </a:p>
        </p:txBody>
      </p:sp>
    </p:spTree>
    <p:extLst>
      <p:ext uri="{BB962C8B-B14F-4D97-AF65-F5344CB8AC3E}">
        <p14:creationId xmlns:p14="http://schemas.microsoft.com/office/powerpoint/2010/main" val="281118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evaluate variations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GHG emissions from the three major grain across diverse regions, we conducted a detailed analysis of the contribution of CO2 and N2O emissions for each crop.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It considers the difference in cropping patterns and scale.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Similar to the Figure 5. Different colors represent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dominance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of different crops. Such as The blue color indicates that the emissions or water demand in the region are mainly contributed by rice. Pink is corn, and yellow is wheat.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region where wheat once contributed the most became rice and corn. This change matched the shifts in what crops are planted during the same time.</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16</a:t>
            </a:fld>
            <a:endParaRPr lang="zh-CN" altLang="en-US"/>
          </a:p>
        </p:txBody>
      </p:sp>
    </p:spTree>
    <p:extLst>
      <p:ext uri="{BB962C8B-B14F-4D97-AF65-F5344CB8AC3E}">
        <p14:creationId xmlns:p14="http://schemas.microsoft.com/office/powerpoint/2010/main" val="18078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draw a heat map to show the GHG emission and water demand for each province. Meanwhile we use the different color to divide provinces into different agricultural regions.</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17</a:t>
            </a:fld>
            <a:endParaRPr lang="zh-CN" altLang="en-US"/>
          </a:p>
        </p:txBody>
      </p:sp>
    </p:spTree>
    <p:extLst>
      <p:ext uri="{BB962C8B-B14F-4D97-AF65-F5344CB8AC3E}">
        <p14:creationId xmlns:p14="http://schemas.microsoft.com/office/powerpoint/2010/main" val="3880318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My final study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delves into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evaluation of the environmental footprint of grain in China.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From previous studies, We realized that a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single variable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insufficient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to assess the sustainability of grain production due to its diverse spatial distribution.</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this research, we define the environmental footprint of farmland as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cumulative environmental pressure.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This includes factors such as greenhouse gas emissions, use of freshwater, and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nutrient</a:t>
            </a:r>
            <a:r>
              <a:rPr lang="en-US" altLang="zh-CN" sz="1800" b="0" i="1"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pollution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The environmental footprint is further divided into water and carbon footprints, with the water footprint include green, blue, and gray water.</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It's important to note that our study major focuses on assessing the environmental footprint at the production site. In the vast majority of cases,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external</a:t>
            </a:r>
            <a:r>
              <a:rPr lang="en-US" altLang="zh-CN" sz="1800" b="0" i="1"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activities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such as processing and transportation of the product, extraction of fuel are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excluded</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from our analysis. </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18</a:t>
            </a:fld>
            <a:endParaRPr lang="zh-CN" altLang="en-US"/>
          </a:p>
        </p:txBody>
      </p:sp>
    </p:spTree>
    <p:extLst>
      <p:ext uri="{BB962C8B-B14F-4D97-AF65-F5344CB8AC3E}">
        <p14:creationId xmlns:p14="http://schemas.microsoft.com/office/powerpoint/2010/main" val="996337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56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Given that the spatial distributions of total city-level carbon emissions, blue water, green water, and gray water do not overlap and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exhibit clustering</a:t>
            </a:r>
            <a:r>
              <a:rPr lang="en-US" altLang="zh-CN" sz="1800" b="0" i="1"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high-intensity areas, our study used a comprehensive approach. We utilize various environmental pressure to map the spatial distribution of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cumulative environmental pressures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 the city-level. taking into account various aspects such as carbon emissions and water usage.</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56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Some of the results are shown on this page.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19</a:t>
            </a:fld>
            <a:endParaRPr lang="zh-CN" altLang="en-US"/>
          </a:p>
        </p:txBody>
      </p:sp>
    </p:spTree>
    <p:extLst>
      <p:ext uri="{BB962C8B-B14F-4D97-AF65-F5344CB8AC3E}">
        <p14:creationId xmlns:p14="http://schemas.microsoft.com/office/powerpoint/2010/main" val="99633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374151"/>
                </a:solidFill>
                <a:effectLst/>
                <a:latin typeface="Söhne"/>
              </a:rPr>
              <a:t>Mainly includes the following 5 contents.</a:t>
            </a:r>
            <a:endParaRPr lang="zh-CN" altLang="en-US" dirty="0"/>
          </a:p>
        </p:txBody>
      </p:sp>
      <p:sp>
        <p:nvSpPr>
          <p:cNvPr id="4" name="Slide Number Placeholder 3"/>
          <p:cNvSpPr>
            <a:spLocks noGrp="1"/>
          </p:cNvSpPr>
          <p:nvPr>
            <p:ph type="sldNum" sz="quarter" idx="5"/>
          </p:nvPr>
        </p:nvSpPr>
        <p:spPr/>
        <p:txBody>
          <a:bodyPr/>
          <a:lstStyle/>
          <a:p>
            <a:fld id="{4A4E2E4E-2FFD-4B0E-BE9C-FA7BDC09154E}" type="slidenum">
              <a:rPr lang="zh-CN" altLang="en-US" smtClean="0"/>
              <a:pPr/>
              <a:t>2</a:t>
            </a:fld>
            <a:endParaRPr lang="zh-CN" altLang="en-US"/>
          </a:p>
        </p:txBody>
      </p:sp>
    </p:spTree>
    <p:extLst>
      <p:ext uri="{BB962C8B-B14F-4D97-AF65-F5344CB8AC3E}">
        <p14:creationId xmlns:p14="http://schemas.microsoft.com/office/powerpoint/2010/main" val="216925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lumMod val="85000"/>
                    <a:lumOff val="15000"/>
                  </a:schemeClr>
                </a:solidFill>
                <a:latin typeface="Times New Roman" panose="02020603050405020304" pitchFamily="18" charset="0"/>
                <a:ea typeface="微软雅黑" pitchFamily="34" charset="-122"/>
                <a:cs typeface="Times New Roman" panose="02020603050405020304" pitchFamily="18" charset="0"/>
              </a:rPr>
              <a:t>That’s all the presentation,</a:t>
            </a:r>
          </a:p>
          <a:p>
            <a:r>
              <a:rPr lang="en-US" altLang="zh-CN" sz="1200" dirty="0">
                <a:solidFill>
                  <a:schemeClr val="tx1">
                    <a:lumMod val="85000"/>
                    <a:lumOff val="15000"/>
                  </a:schemeClr>
                </a:solidFill>
                <a:latin typeface="Times New Roman" panose="02020603050405020304" pitchFamily="18" charset="0"/>
                <a:ea typeface="微软雅黑" pitchFamily="34" charset="-122"/>
                <a:cs typeface="Times New Roman" panose="02020603050405020304" pitchFamily="18" charset="0"/>
              </a:rPr>
              <a:t>thanks for attention!</a:t>
            </a:r>
          </a:p>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20</a:t>
            </a:fld>
            <a:endParaRPr lang="zh-CN" altLang="en-US"/>
          </a:p>
        </p:txBody>
      </p:sp>
    </p:spTree>
    <p:extLst>
      <p:ext uri="{BB962C8B-B14F-4D97-AF65-F5344CB8AC3E}">
        <p14:creationId xmlns:p14="http://schemas.microsoft.com/office/powerpoint/2010/main" val="303205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E09BA54B-7C57-B4C7-8DBE-E620FEC260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FA83B6B4-AAFC-2268-BD8F-47881720C6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First of all, there is the background: Global warming and freshwater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scarcity</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stand out as two critical global challenges.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Presently,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concentrations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of major greenhouse gases—CO</a:t>
            </a:r>
            <a:r>
              <a:rPr lang="en-US" altLang="zh-CN" sz="1800" kern="100" baseline="-25000" dirty="0">
                <a:effectLst/>
                <a:latin typeface="Arial" panose="020B0604020202020204" pitchFamily="34" charset="0"/>
                <a:ea typeface="等线" panose="02010600030101010101" pitchFamily="2" charset="-122"/>
                <a:cs typeface="Times New Roman" panose="02020603050405020304" pitchFamily="18" charset="0"/>
              </a:rPr>
              <a:t>2</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(carbon dioxide), CH</a:t>
            </a:r>
            <a:r>
              <a:rPr lang="en-US" altLang="zh-CN" sz="1800" kern="100" baseline="-25000" dirty="0">
                <a:effectLst/>
                <a:latin typeface="Arial" panose="020B0604020202020204" pitchFamily="34" charset="0"/>
                <a:ea typeface="等线" panose="02010600030101010101" pitchFamily="2" charset="-122"/>
                <a:cs typeface="Times New Roman" panose="02020603050405020304" pitchFamily="18" charset="0"/>
              </a:rPr>
              <a:t>4</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Methane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and N</a:t>
            </a:r>
            <a:r>
              <a:rPr lang="en-US" altLang="zh-CN" sz="1800" kern="100" baseline="-25000" dirty="0">
                <a:effectLst/>
                <a:latin typeface="Arial" panose="020B0604020202020204" pitchFamily="34" charset="0"/>
                <a:ea typeface="等线" panose="02010600030101010101" pitchFamily="2" charset="-122"/>
                <a:cs typeface="Times New Roman" panose="02020603050405020304" pitchFamily="18" charset="0"/>
              </a:rPr>
              <a:t>2</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nitrous</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oxide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)—are steadily increasing, reaching historical peaks,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intensifying the global climate change.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Meanwhile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because of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the uneven spatial and temporal distribution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of water resources, the problem of freshwater scarcity is becoming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increasingly pronounced</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Agricultural production occupies an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important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role in both greenhouse gas emissions and water resource consumption.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Greenhouse gas emissions from agriculture contribute to 14% of the total, while agricultural water use surpasses 70%.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Given that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cultivation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is an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important part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of agricultural production, so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investigating</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the water and carbon effects of cultivation has become a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key point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of current research.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484" name="灯片编号占位符 3">
            <a:extLst>
              <a:ext uri="{FF2B5EF4-FFF2-40B4-BE49-F238E27FC236}">
                <a16:creationId xmlns:a16="http://schemas.microsoft.com/office/drawing/2014/main" id="{690DA050-5FA4-603A-0B1B-617DCB1722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en-US" altLang="zh-CN"/>
              <a:t>7</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My current research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centers on</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analyzing cropping patterns and climate types across various regions in China.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using</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 DNDC model, I simulated greenhouse gas emissions and water demand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throughout</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entire</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crop growth cycle. </a:t>
            </a:r>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The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major objective</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is to assess the spatial and temporal evolution of water-carbon fluxes in major grain in China, and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clarify</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their response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mechanisms</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to various environmental drivers.</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4</a:t>
            </a:fld>
            <a:endParaRPr lang="zh-CN" altLang="en-US"/>
          </a:p>
        </p:txBody>
      </p:sp>
    </p:spTree>
    <p:extLst>
      <p:ext uri="{BB962C8B-B14F-4D97-AF65-F5344CB8AC3E}">
        <p14:creationId xmlns:p14="http://schemas.microsoft.com/office/powerpoint/2010/main" val="309882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5158053-2167-4565-B140-45A317E80379}"/>
              </a:ext>
            </a:extLst>
          </p:cNvPr>
          <p:cNvSpPr>
            <a:spLocks noGrp="1"/>
          </p:cNvSpPr>
          <p:nvPr>
            <p:ph type="body" idx="1"/>
          </p:nvPr>
        </p:nvSpPr>
        <p:spPr/>
        <p:txBody>
          <a:bodyPr/>
          <a:lstStyle/>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 have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drawn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 diagram to represent the general idea of my research.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Climate and field management affect cropping water-carbon processes through two main pathways.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first one is directly affecting the crops. These elements include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growing temperature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crop growth cycle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and others. </a:t>
            </a:r>
          </a:p>
          <a:p>
            <a:pPr marL="0" lvl="0" indent="0" algn="just">
              <a:spcAft>
                <a:spcPts val="1200"/>
              </a:spcAft>
              <a:buFont typeface="+mj-lt"/>
              <a:buNone/>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second pathway is influencing soil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physicochemical</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properties</a:t>
            </a:r>
            <a:r>
              <a:rPr lang="zh-CN" altLang="en-US" sz="1800" b="1" kern="100" dirty="0">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such as soil organic carbon, temperature and others. We handed over the work of soil and crops to the DNDC model. Based on this, it is a worthwhile to analyze the </a:t>
            </a:r>
            <a:r>
              <a:rPr lang="en-US" altLang="zh-CN" sz="1800" b="1" kern="100" dirty="0">
                <a:effectLst/>
                <a:latin typeface="Arial" panose="020B0604020202020204" pitchFamily="34" charset="0"/>
                <a:ea typeface="等线" panose="02010600030101010101" pitchFamily="2" charset="-122"/>
                <a:cs typeface="Times New Roman" panose="02020603050405020304" pitchFamily="18" charset="0"/>
              </a:rPr>
              <a:t>driving mechanism</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effectLst/>
                <a:latin typeface="Arial" panose="020B0604020202020204" pitchFamily="34" charset="0"/>
                <a:ea typeface="MS Gothic" panose="020B0609070205080204" pitchFamily="49" charset="-128"/>
                <a:cs typeface="Times New Roman" panose="02020603050405020304" pitchFamily="18" charset="0"/>
              </a:rPr>
              <a:t>ˈ</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mek</a:t>
            </a:r>
            <a:r>
              <a:rPr lang="en-US" altLang="zh-CN" sz="1800" kern="100" dirty="0" err="1">
                <a:effectLst/>
                <a:latin typeface="Arial" panose="020B0604020202020204" pitchFamily="34" charset="0"/>
                <a:ea typeface="MS Gothic" panose="020B0609070205080204" pitchFamily="49" charset="-128"/>
                <a:cs typeface="Times New Roman" panose="02020603050405020304" pitchFamily="18" charset="0"/>
              </a:rPr>
              <a:t>ə</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n</a:t>
            </a:r>
            <a:r>
              <a:rPr lang="en-US" altLang="zh-CN" sz="1800" kern="100" dirty="0" err="1">
                <a:effectLst/>
                <a:latin typeface="Arial" panose="020B0604020202020204" pitchFamily="34" charset="0"/>
                <a:ea typeface="MS Gothic" panose="020B0609070205080204" pitchFamily="49" charset="-128"/>
                <a:cs typeface="Times New Roman" panose="02020603050405020304" pitchFamily="18" charset="0"/>
              </a:rPr>
              <a:t>ɪ</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z</a:t>
            </a:r>
            <a:r>
              <a:rPr lang="en-US" altLang="zh-CN" sz="1800" kern="100" dirty="0" err="1">
                <a:effectLst/>
                <a:latin typeface="Arial" panose="020B0604020202020204" pitchFamily="34" charset="0"/>
                <a:ea typeface="MS Gothic" panose="020B0609070205080204" pitchFamily="49" charset="-128"/>
                <a:cs typeface="Times New Roman" panose="02020603050405020304" pitchFamily="18" charset="0"/>
              </a:rPr>
              <a:t>ə</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m</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of these factors on agricultural water carbon flux.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Before proceeding with the follow-up works, we need to establish a database to store the data. This database will include four types: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climate</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Soil, Crop, and Management</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When running the model, it is essential to match the data. It means that a single code is used for the various data of a grid.</a:t>
            </a:r>
          </a:p>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The original data I obtained includes point data for climate and Soil, while Crop and Management data are at the city level, with one value per city. We need to match the data based on latitude and longitude. and we also </a:t>
            </a:r>
            <a:r>
              <a:rPr lang="en-US" altLang="zh-CN" sz="1600" kern="100" dirty="0" err="1">
                <a:effectLst/>
                <a:latin typeface="Arial" panose="020B0604020202020204" pitchFamily="34" charset="0"/>
                <a:ea typeface="等线" panose="02010600030101010101" pitchFamily="2" charset="-122"/>
                <a:cs typeface="Times New Roman" panose="02020603050405020304" pitchFamily="18" charset="0"/>
              </a:rPr>
              <a:t>neeed</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interpolate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missing data during the process.</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6</a:t>
            </a:fld>
            <a:endParaRPr lang="zh-CN" altLang="en-US"/>
          </a:p>
        </p:txBody>
      </p:sp>
    </p:spTree>
    <p:extLst>
      <p:ext uri="{BB962C8B-B14F-4D97-AF65-F5344CB8AC3E}">
        <p14:creationId xmlns:p14="http://schemas.microsoft.com/office/powerpoint/2010/main" val="1826372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We use the DNDC model as the major method</a:t>
            </a:r>
            <a:r>
              <a:rPr lang="zh-CN" altLang="zh-CN" sz="1600" kern="100" dirty="0">
                <a:effectLst/>
                <a:latin typeface="Arial" panose="020B0604020202020204" pitchFamily="34" charset="0"/>
                <a:ea typeface="等线" panose="02010600030101010101" pitchFamily="2" charset="-122"/>
                <a:cs typeface="Arial" panose="020B0604020202020204" pitchFamily="34" charset="0"/>
              </a:rPr>
              <a:t>，</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which is divided into two key parts,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Ecological Drivers</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and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Soil Environment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Factors. </a:t>
            </a:r>
          </a:p>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The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denitrification</a:t>
            </a:r>
            <a:r>
              <a:rPr lang="en-US" altLang="zh-CN" b="0" i="1" dirty="0">
                <a:solidFill>
                  <a:srgbClr val="C8C9CC"/>
                </a:solidFill>
                <a:effectLst/>
                <a:latin typeface="Arial" panose="020B0604020202020204" pitchFamily="34" charset="0"/>
              </a:rPr>
              <a:t>/</a:t>
            </a:r>
            <a:r>
              <a:rPr lang="en-US" altLang="zh-CN" b="0" i="1" dirty="0">
                <a:solidFill>
                  <a:srgbClr val="626469"/>
                </a:solidFill>
                <a:effectLst/>
                <a:latin typeface="Arial" panose="020B0604020202020204" pitchFamily="34" charset="0"/>
              </a:rPr>
              <a:t>diːˌ</a:t>
            </a:r>
            <a:r>
              <a:rPr lang="en-US" altLang="zh-CN" b="0" i="1" dirty="0" err="1">
                <a:solidFill>
                  <a:srgbClr val="626469"/>
                </a:solidFill>
                <a:effectLst/>
                <a:latin typeface="Arial" panose="020B0604020202020204" pitchFamily="34" charset="0"/>
              </a:rPr>
              <a:t>naɪtrɪfɪˈkeɪʃn</a:t>
            </a:r>
            <a:r>
              <a:rPr lang="en-US" altLang="zh-CN" b="0" i="1" dirty="0">
                <a:solidFill>
                  <a:srgbClr val="C8C9CC"/>
                </a:solidFill>
                <a:effectLst/>
                <a:latin typeface="Arial" panose="020B0604020202020204" pitchFamily="34" charset="0"/>
              </a:rPr>
              <a:t>/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and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nitrification</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processes are the key of this model. This enables us to acquire diverse greenhouse gas (GHG) flux data. </a:t>
            </a:r>
          </a:p>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While there are numerous models could simulate greenhouse gas, Why we choose the DNDC model.</a:t>
            </a:r>
          </a:p>
          <a:p>
            <a:pPr marL="0" lvl="0" indent="0" algn="just">
              <a:spcAft>
                <a:spcPts val="1200"/>
              </a:spcAft>
              <a:buFont typeface="+mj-lt"/>
              <a:buNone/>
            </a:pP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a:t>
            </a:r>
            <a:r>
              <a:rPr lang="en-US" altLang="zh-CN" sz="1600" u="sng" kern="100" dirty="0">
                <a:effectLst/>
                <a:latin typeface="Arial" panose="020B0604020202020204" pitchFamily="34" charset="0"/>
                <a:ea typeface="等线" panose="02010600030101010101" pitchFamily="2" charset="-122"/>
                <a:cs typeface="Times New Roman" panose="02020603050405020304" pitchFamily="18" charset="0"/>
              </a:rPr>
              <a:t>Firstly</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 DNDC model is a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process mechanism model</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ensuring a high level of reliability. Its widespread use in various studies, particularly in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multiple</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regions across China, adds to the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credibility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of our own research. </a:t>
            </a:r>
          </a:p>
          <a:p>
            <a:pPr marL="0" lvl="0" indent="0" algn="just">
              <a:spcAft>
                <a:spcPts val="1200"/>
              </a:spcAft>
              <a:buFont typeface="+mj-lt"/>
              <a:buNone/>
            </a:pPr>
            <a:r>
              <a:rPr lang="en-US" altLang="zh-CN" sz="1600" u="sng" kern="100" dirty="0">
                <a:effectLst/>
                <a:latin typeface="Arial" panose="020B0604020202020204" pitchFamily="34" charset="0"/>
                <a:ea typeface="等线" panose="02010600030101010101" pitchFamily="2" charset="-122"/>
                <a:cs typeface="Times New Roman" panose="02020603050405020304" pitchFamily="18" charset="0"/>
              </a:rPr>
              <a:t>Secondly</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 DNDC model account for different crop types and varieties, it’s useful for study. </a:t>
            </a:r>
            <a:r>
              <a:rPr lang="en-US" altLang="zh-CN" sz="1600" u="sng" kern="100" dirty="0">
                <a:effectLst/>
                <a:latin typeface="Arial" panose="020B0604020202020204" pitchFamily="34" charset="0"/>
                <a:ea typeface="等线" panose="02010600030101010101" pitchFamily="2" charset="-122"/>
                <a:cs typeface="Times New Roman" panose="02020603050405020304" pitchFamily="18" charset="0"/>
              </a:rPr>
              <a:t>Finally</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 the model allows for simulations at both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specific sites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and </a:t>
            </a:r>
            <a:r>
              <a:rPr lang="en-US" altLang="zh-CN" sz="1600" b="1" kern="100" dirty="0">
                <a:effectLst/>
                <a:latin typeface="Arial" panose="020B0604020202020204" pitchFamily="34" charset="0"/>
                <a:ea typeface="等线" panose="02010600030101010101" pitchFamily="2" charset="-122"/>
                <a:cs typeface="Times New Roman" panose="02020603050405020304" pitchFamily="18" charset="0"/>
              </a:rPr>
              <a:t>broader regional </a:t>
            </a:r>
            <a:r>
              <a:rPr lang="en-US" altLang="zh-CN" sz="1600" kern="100" dirty="0">
                <a:effectLst/>
                <a:latin typeface="Arial" panose="020B0604020202020204" pitchFamily="34" charset="0"/>
                <a:ea typeface="等线" panose="02010600030101010101" pitchFamily="2" charset="-122"/>
                <a:cs typeface="Times New Roman" panose="02020603050405020304" pitchFamily="18" charset="0"/>
              </a:rPr>
              <a:t>scales. Batch simulation is possible, which is the key to our large-scale research.</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7</a:t>
            </a:fld>
            <a:endParaRPr lang="zh-CN" altLang="en-US"/>
          </a:p>
        </p:txBody>
      </p:sp>
    </p:spTree>
    <p:extLst>
      <p:ext uri="{BB962C8B-B14F-4D97-AF65-F5344CB8AC3E}">
        <p14:creationId xmlns:p14="http://schemas.microsoft.com/office/powerpoint/2010/main" val="1955602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is common practice</a:t>
            </a:r>
            <a:r>
              <a:rPr lang="en-US" altLang="zh-CN" i="1" dirty="0"/>
              <a:t>, </a:t>
            </a:r>
            <a:r>
              <a:rPr lang="en-US" altLang="zh-CN" b="1" dirty="0"/>
              <a:t>before model utilization</a:t>
            </a:r>
            <a:r>
              <a:rPr lang="en-US" altLang="zh-CN" dirty="0"/>
              <a:t>, a crucial step is ensuring its </a:t>
            </a:r>
            <a:r>
              <a:rPr lang="en-US" altLang="zh-CN" b="1" dirty="0"/>
              <a:t>suitability</a:t>
            </a:r>
            <a:r>
              <a:rPr lang="zh-CN" altLang="en-US" b="0" dirty="0"/>
              <a:t>适用性</a:t>
            </a:r>
            <a:r>
              <a:rPr lang="en-US" altLang="zh-CN" dirty="0"/>
              <a:t> for </a:t>
            </a:r>
            <a:r>
              <a:rPr lang="en-US" altLang="zh-CN" b="1" dirty="0"/>
              <a:t>the specific research region</a:t>
            </a:r>
            <a:r>
              <a:rPr lang="en-US" altLang="zh-CN" dirty="0"/>
              <a:t>. We have established </a:t>
            </a:r>
            <a:r>
              <a:rPr lang="en-US" altLang="zh-CN" b="1" dirty="0"/>
              <a:t>a workflow </a:t>
            </a:r>
            <a:r>
              <a:rPr lang="en-US" altLang="zh-CN" dirty="0"/>
              <a:t>to illustrate the process of validation and parameterization</a:t>
            </a:r>
            <a:endParaRPr lang="en-US" altLang="zh-CN" i="1" dirty="0"/>
          </a:p>
          <a:p>
            <a:pPr marL="0" indent="0">
              <a:buNone/>
            </a:pPr>
            <a:r>
              <a:rPr lang="en-US" altLang="zh-CN" dirty="0"/>
              <a:t>(1)First is Validation, we need to prove that the model works in China, here we use some data from publishment. Such as GHG flux; Soil temperature and Biomass of crop parts.</a:t>
            </a:r>
          </a:p>
          <a:p>
            <a:pPr marL="0" indent="0">
              <a:buNone/>
            </a:pPr>
            <a:r>
              <a:rPr lang="en-US" altLang="zh-CN" dirty="0"/>
              <a:t>(2) The second is Parameterization, Using yield as a reference object. </a:t>
            </a:r>
          </a:p>
          <a:p>
            <a:pPr marL="0" indent="0">
              <a:buNone/>
            </a:pPr>
            <a:r>
              <a:rPr lang="en-US" altLang="zh-CN" dirty="0"/>
              <a:t>Finaly, we will obtain a set of crop parameters that match each city in China.</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8</a:t>
            </a:fld>
            <a:endParaRPr lang="zh-CN" altLang="en-US"/>
          </a:p>
        </p:txBody>
      </p:sp>
    </p:spTree>
    <p:extLst>
      <p:ext uri="{BB962C8B-B14F-4D97-AF65-F5344CB8AC3E}">
        <p14:creationId xmlns:p14="http://schemas.microsoft.com/office/powerpoint/2010/main" val="2126984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Fig1 is the result of the previous step. In the figure from </a:t>
            </a:r>
            <a:r>
              <a:rPr lang="en-US" altLang="zh-CN" i="1" dirty="0"/>
              <a:t>a to f </a:t>
            </a:r>
            <a:r>
              <a:rPr lang="en-US" altLang="zh-CN" dirty="0"/>
              <a:t>is the result in sites scale. We compared the daily data, such as Soil temperature, CO2, menthe and N2O. </a:t>
            </a:r>
          </a:p>
          <a:p>
            <a:r>
              <a:rPr lang="en-US" altLang="zh-CN" dirty="0"/>
              <a:t>The last figure shows a </a:t>
            </a:r>
            <a:r>
              <a:rPr lang="en-US" altLang="zh-CN" b="1" dirty="0"/>
              <a:t>comparison</a:t>
            </a:r>
            <a:r>
              <a:rPr lang="en-US" altLang="zh-CN" dirty="0"/>
              <a:t> between the </a:t>
            </a:r>
            <a:r>
              <a:rPr lang="en-US" altLang="zh-CN" b="1" dirty="0"/>
              <a:t>measured yield </a:t>
            </a:r>
            <a:r>
              <a:rPr lang="en-US" altLang="zh-CN" dirty="0"/>
              <a:t>and the </a:t>
            </a:r>
            <a:r>
              <a:rPr lang="en-US" altLang="zh-CN" b="1" dirty="0"/>
              <a:t>simulated yield</a:t>
            </a:r>
            <a:r>
              <a:rPr lang="en-US" altLang="zh-CN" dirty="0"/>
              <a:t>. We have collected 1191(one thousand one hundred ninety-one) samples across three different crops. And we use RMSE and </a:t>
            </a:r>
            <a:r>
              <a:rPr lang="en-US" altLang="zh-CN" b="1" dirty="0"/>
              <a:t>R squared </a:t>
            </a:r>
            <a:r>
              <a:rPr lang="en-US" altLang="zh-CN" dirty="0"/>
              <a:t>to evaluate the goodness of fit. </a:t>
            </a:r>
          </a:p>
          <a:p>
            <a:r>
              <a:rPr lang="en-US" altLang="zh-CN" dirty="0"/>
              <a:t>These </a:t>
            </a:r>
            <a:r>
              <a:rPr lang="en-US" altLang="zh-CN" b="1" dirty="0"/>
              <a:t>metrics</a:t>
            </a:r>
            <a:r>
              <a:rPr lang="en-US" altLang="zh-CN" dirty="0"/>
              <a:t> provide a </a:t>
            </a:r>
            <a:r>
              <a:rPr lang="en-US" altLang="zh-CN" b="1" dirty="0"/>
              <a:t>evaluation </a:t>
            </a:r>
            <a:r>
              <a:rPr lang="en-US" altLang="zh-CN" dirty="0"/>
              <a:t>of the </a:t>
            </a:r>
            <a:r>
              <a:rPr lang="en-US" altLang="zh-CN" b="1" dirty="0"/>
              <a:t>model's performance</a:t>
            </a:r>
            <a:r>
              <a:rPr lang="en-US" altLang="zh-CN" dirty="0"/>
              <a:t>, ensuring that the simulation </a:t>
            </a:r>
            <a:r>
              <a:rPr lang="en-US" altLang="zh-CN" b="1" dirty="0"/>
              <a:t>closely </a:t>
            </a:r>
            <a:r>
              <a:rPr lang="en-US" altLang="zh-CN" dirty="0"/>
              <a:t>with </a:t>
            </a:r>
            <a:r>
              <a:rPr lang="en-US" altLang="zh-CN" b="1" dirty="0"/>
              <a:t>the observed data</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4A4E2E4E-2FFD-4B0E-BE9C-FA7BDC09154E}" type="slidenum">
              <a:rPr lang="zh-CN" altLang="en-US" smtClean="0"/>
              <a:pPr/>
              <a:t>9</a:t>
            </a:fld>
            <a:endParaRPr lang="zh-CN" altLang="en-US"/>
          </a:p>
        </p:txBody>
      </p:sp>
    </p:spTree>
    <p:extLst>
      <p:ext uri="{BB962C8B-B14F-4D97-AF65-F5344CB8AC3E}">
        <p14:creationId xmlns:p14="http://schemas.microsoft.com/office/powerpoint/2010/main" val="122766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E137E13-6931-4ECB-BB5B-849FB74182C0}" type="datetimeFigureOut">
              <a:rPr lang="zh-CN" altLang="en-US" smtClean="0"/>
              <a:pPr/>
              <a:t>2024/2/1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82212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74601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721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0528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userDrawn="1"/>
        </p:nvSpPr>
        <p:spPr>
          <a:xfrm>
            <a:off x="9852649"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矩形 10"/>
          <p:cNvSpPr/>
          <p:nvPr userDrawn="1"/>
        </p:nvSpPr>
        <p:spPr>
          <a:xfrm>
            <a:off x="11445082"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2" name="矩形 11"/>
          <p:cNvSpPr/>
          <p:nvPr userDrawn="1"/>
        </p:nvSpPr>
        <p:spPr>
          <a:xfrm>
            <a:off x="1079697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3" name="矩形 12"/>
          <p:cNvSpPr/>
          <p:nvPr userDrawn="1"/>
        </p:nvSpPr>
        <p:spPr>
          <a:xfrm>
            <a:off x="1048263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4" name="矩形 13"/>
          <p:cNvSpPr/>
          <p:nvPr userDrawn="1"/>
        </p:nvSpPr>
        <p:spPr>
          <a:xfrm>
            <a:off x="1016829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5" name="矩形 14"/>
          <p:cNvSpPr/>
          <p:nvPr userDrawn="1"/>
        </p:nvSpPr>
        <p:spPr>
          <a:xfrm>
            <a:off x="11111741"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6" y="153261"/>
            <a:ext cx="4992588" cy="609468"/>
          </a:xfrm>
          <a:prstGeom prst="rect">
            <a:avLst/>
          </a:prstGeom>
        </p:spPr>
        <p:txBody>
          <a:bodyPr/>
          <a:lstStyle>
            <a:lvl1pPr marL="0" indent="0" algn="r">
              <a:buNone/>
              <a:defRPr sz="2667">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108155"/>
            <a:ext cx="2199227" cy="7479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userDrawn="1"/>
        </p:nvSpPr>
        <p:spPr>
          <a:xfrm>
            <a:off x="10172529"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矩形 10"/>
          <p:cNvSpPr/>
          <p:nvPr userDrawn="1"/>
        </p:nvSpPr>
        <p:spPr>
          <a:xfrm>
            <a:off x="11445082"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2" name="矩形 11"/>
          <p:cNvSpPr/>
          <p:nvPr userDrawn="1"/>
        </p:nvSpPr>
        <p:spPr>
          <a:xfrm>
            <a:off x="1079697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3" name="矩形 12"/>
          <p:cNvSpPr/>
          <p:nvPr userDrawn="1"/>
        </p:nvSpPr>
        <p:spPr>
          <a:xfrm>
            <a:off x="1048263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4" name="矩形 13"/>
          <p:cNvSpPr/>
          <p:nvPr userDrawn="1"/>
        </p:nvSpPr>
        <p:spPr>
          <a:xfrm>
            <a:off x="11111314"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5" name="矩形 14"/>
          <p:cNvSpPr/>
          <p:nvPr userDrawn="1"/>
        </p:nvSpPr>
        <p:spPr>
          <a:xfrm>
            <a:off x="9845496"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6" y="153261"/>
            <a:ext cx="4992588" cy="609468"/>
          </a:xfrm>
          <a:prstGeom prst="rect">
            <a:avLst/>
          </a:prstGeom>
        </p:spPr>
        <p:txBody>
          <a:bodyPr/>
          <a:lstStyle>
            <a:lvl1pPr marL="0" indent="0" algn="r">
              <a:buNone/>
              <a:defRPr sz="2667">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108155"/>
            <a:ext cx="2199227" cy="7479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userDrawn="1"/>
        </p:nvSpPr>
        <p:spPr>
          <a:xfrm>
            <a:off x="10472922" y="338979"/>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矩形 10"/>
          <p:cNvSpPr/>
          <p:nvPr userDrawn="1"/>
        </p:nvSpPr>
        <p:spPr>
          <a:xfrm>
            <a:off x="11445082"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2" name="矩形 11"/>
          <p:cNvSpPr/>
          <p:nvPr userDrawn="1"/>
        </p:nvSpPr>
        <p:spPr>
          <a:xfrm>
            <a:off x="1079697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3" name="矩形 12"/>
          <p:cNvSpPr/>
          <p:nvPr userDrawn="1"/>
        </p:nvSpPr>
        <p:spPr>
          <a:xfrm>
            <a:off x="11121677" y="338979"/>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4" name="矩形 13"/>
          <p:cNvSpPr/>
          <p:nvPr userDrawn="1"/>
        </p:nvSpPr>
        <p:spPr>
          <a:xfrm>
            <a:off x="1016829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5" name="矩形 14"/>
          <p:cNvSpPr/>
          <p:nvPr userDrawn="1"/>
        </p:nvSpPr>
        <p:spPr>
          <a:xfrm>
            <a:off x="9845496"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6" y="153261"/>
            <a:ext cx="4992588" cy="609468"/>
          </a:xfrm>
          <a:prstGeom prst="rect">
            <a:avLst/>
          </a:prstGeom>
        </p:spPr>
        <p:txBody>
          <a:bodyPr/>
          <a:lstStyle>
            <a:lvl1pPr marL="0" indent="0" algn="r">
              <a:buNone/>
              <a:defRPr sz="2667">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108155"/>
            <a:ext cx="2199227" cy="7479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userDrawn="1"/>
        </p:nvSpPr>
        <p:spPr>
          <a:xfrm>
            <a:off x="10800632"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矩形 10"/>
          <p:cNvSpPr/>
          <p:nvPr userDrawn="1"/>
        </p:nvSpPr>
        <p:spPr>
          <a:xfrm>
            <a:off x="11445082"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2" name="矩形 11"/>
          <p:cNvSpPr/>
          <p:nvPr userDrawn="1"/>
        </p:nvSpPr>
        <p:spPr>
          <a:xfrm>
            <a:off x="11121029"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3" name="矩形 12"/>
          <p:cNvSpPr/>
          <p:nvPr userDrawn="1"/>
        </p:nvSpPr>
        <p:spPr>
          <a:xfrm>
            <a:off x="1048263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4" name="矩形 13"/>
          <p:cNvSpPr/>
          <p:nvPr userDrawn="1"/>
        </p:nvSpPr>
        <p:spPr>
          <a:xfrm>
            <a:off x="1016829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5" name="矩形 14"/>
          <p:cNvSpPr/>
          <p:nvPr userDrawn="1"/>
        </p:nvSpPr>
        <p:spPr>
          <a:xfrm>
            <a:off x="9845496"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6" y="153261"/>
            <a:ext cx="4992588" cy="609468"/>
          </a:xfrm>
          <a:prstGeom prst="rect">
            <a:avLst/>
          </a:prstGeom>
        </p:spPr>
        <p:txBody>
          <a:bodyPr/>
          <a:lstStyle>
            <a:lvl1pPr marL="0" indent="0" algn="r">
              <a:buNone/>
              <a:defRPr sz="2667">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108155"/>
            <a:ext cx="2199227" cy="7479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12192000" cy="93272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0" name="矩形 9"/>
          <p:cNvSpPr/>
          <p:nvPr userDrawn="1"/>
        </p:nvSpPr>
        <p:spPr>
          <a:xfrm>
            <a:off x="11121029" y="344536"/>
            <a:ext cx="244945" cy="18370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1" name="矩形 10"/>
          <p:cNvSpPr/>
          <p:nvPr userDrawn="1"/>
        </p:nvSpPr>
        <p:spPr>
          <a:xfrm>
            <a:off x="11445082"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2" name="矩形 11"/>
          <p:cNvSpPr/>
          <p:nvPr userDrawn="1"/>
        </p:nvSpPr>
        <p:spPr>
          <a:xfrm>
            <a:off x="10796976"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3" name="矩形 12"/>
          <p:cNvSpPr/>
          <p:nvPr userDrawn="1"/>
        </p:nvSpPr>
        <p:spPr>
          <a:xfrm>
            <a:off x="1048263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4" name="矩形 13"/>
          <p:cNvSpPr/>
          <p:nvPr userDrawn="1"/>
        </p:nvSpPr>
        <p:spPr>
          <a:xfrm>
            <a:off x="10168297" y="344536"/>
            <a:ext cx="244945"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15" name="矩形 14"/>
          <p:cNvSpPr/>
          <p:nvPr userDrawn="1"/>
        </p:nvSpPr>
        <p:spPr>
          <a:xfrm>
            <a:off x="9845496" y="344536"/>
            <a:ext cx="244945" cy="183709"/>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4325526" y="153261"/>
            <a:ext cx="4992588" cy="609468"/>
          </a:xfrm>
          <a:prstGeom prst="rect">
            <a:avLst/>
          </a:prstGeom>
        </p:spPr>
        <p:txBody>
          <a:bodyPr/>
          <a:lstStyle>
            <a:lvl1pPr marL="0" indent="0" algn="r">
              <a:buNone/>
              <a:defRPr sz="2667">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108155"/>
            <a:ext cx="2199227" cy="7479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800664"/>
            <a:ext cx="4304715" cy="1584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dirty="0"/>
          </a:p>
        </p:txBody>
      </p:sp>
      <p:sp>
        <p:nvSpPr>
          <p:cNvPr id="12" name="矩形 11"/>
          <p:cNvSpPr/>
          <p:nvPr userDrawn="1"/>
        </p:nvSpPr>
        <p:spPr>
          <a:xfrm>
            <a:off x="0" y="1"/>
            <a:ext cx="12193219" cy="1724419"/>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sp>
        <p:nvSpPr>
          <p:cNvPr id="13" name="矩形 12"/>
          <p:cNvSpPr/>
          <p:nvPr userDrawn="1"/>
        </p:nvSpPr>
        <p:spPr>
          <a:xfrm>
            <a:off x="4403189" y="1800664"/>
            <a:ext cx="407963" cy="1584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p>
        </p:txBody>
      </p:sp>
      <p:sp>
        <p:nvSpPr>
          <p:cNvPr id="15" name="文本占位符 14"/>
          <p:cNvSpPr>
            <a:spLocks noGrp="1"/>
          </p:cNvSpPr>
          <p:nvPr>
            <p:ph type="body" sz="quarter" idx="10" hasCustomPrompt="1"/>
          </p:nvPr>
        </p:nvSpPr>
        <p:spPr>
          <a:xfrm>
            <a:off x="1343790" y="1951864"/>
            <a:ext cx="2599961" cy="1219200"/>
          </a:xfrm>
          <a:prstGeom prst="rect">
            <a:avLst/>
          </a:prstGeom>
        </p:spPr>
        <p:txBody>
          <a:bodyPr anchor="ctr"/>
          <a:lstStyle>
            <a:lvl1pPr marL="0" indent="0" algn="ctr">
              <a:buNone/>
              <a:defRPr sz="3733"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第一部分</a:t>
            </a:r>
          </a:p>
        </p:txBody>
      </p:sp>
      <p:sp>
        <p:nvSpPr>
          <p:cNvPr id="17" name="文本占位符 16"/>
          <p:cNvSpPr>
            <a:spLocks noGrp="1"/>
          </p:cNvSpPr>
          <p:nvPr>
            <p:ph type="body" sz="quarter" idx="11" hasCustomPrompt="1"/>
          </p:nvPr>
        </p:nvSpPr>
        <p:spPr>
          <a:xfrm>
            <a:off x="4909628" y="1821276"/>
            <a:ext cx="3298608" cy="818224"/>
          </a:xfrm>
          <a:prstGeom prst="rect">
            <a:avLst/>
          </a:prstGeom>
        </p:spPr>
        <p:txBody>
          <a:bodyPr/>
          <a:lstStyle>
            <a:lvl1pPr marL="0" indent="0">
              <a:buNone/>
              <a:defRPr sz="3733" baseline="0">
                <a:solidFill>
                  <a:srgbClr val="10253F"/>
                </a:solidFill>
                <a:latin typeface="Impact" panose="020B0806030902050204" pitchFamily="34" charset="0"/>
              </a:defRPr>
            </a:lvl1pPr>
          </a:lstStyle>
          <a:p>
            <a:pPr lvl="0"/>
            <a:r>
              <a:rPr lang="en-US" altLang="zh-CN" dirty="0"/>
              <a:t>Project review</a:t>
            </a:r>
            <a:endParaRPr lang="zh-CN" altLang="en-US" dirty="0"/>
          </a:p>
        </p:txBody>
      </p:sp>
      <p:sp>
        <p:nvSpPr>
          <p:cNvPr id="18" name="文本占位符 16"/>
          <p:cNvSpPr>
            <a:spLocks noGrp="1"/>
          </p:cNvSpPr>
          <p:nvPr>
            <p:ph type="body" sz="quarter" idx="12" hasCustomPrompt="1"/>
          </p:nvPr>
        </p:nvSpPr>
        <p:spPr>
          <a:xfrm>
            <a:off x="8424475" y="1821276"/>
            <a:ext cx="3298608" cy="818224"/>
          </a:xfrm>
          <a:prstGeom prst="rect">
            <a:avLst/>
          </a:prstGeom>
        </p:spPr>
        <p:txBody>
          <a:bodyPr/>
          <a:lstStyle>
            <a:lvl1pPr marL="0" indent="0">
              <a:buNone/>
              <a:defRPr sz="3733"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a:t>课题综述</a:t>
            </a:r>
          </a:p>
        </p:txBody>
      </p:sp>
      <p:sp>
        <p:nvSpPr>
          <p:cNvPr id="20" name="文本占位符 19"/>
          <p:cNvSpPr>
            <a:spLocks noGrp="1"/>
          </p:cNvSpPr>
          <p:nvPr>
            <p:ph type="body" sz="quarter" idx="13" hasCustomPrompt="1"/>
          </p:nvPr>
        </p:nvSpPr>
        <p:spPr>
          <a:xfrm>
            <a:off x="4909627" y="2830060"/>
            <a:ext cx="3298609" cy="1219200"/>
          </a:xfrm>
          <a:prstGeom prst="rect">
            <a:avLst/>
          </a:prstGeom>
        </p:spPr>
        <p:txBody>
          <a:bodyPr/>
          <a:lstStyle>
            <a:lvl1pPr marL="380990" indent="-380990">
              <a:buFont typeface="Wingdings" panose="05000000000000000000" pitchFamily="2" charset="2"/>
              <a:buChar char="p"/>
              <a:defRPr sz="2133">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输入副标题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400" fill="hold"/>
                                        <p:tgtEl>
                                          <p:spTgt spid="13"/>
                                        </p:tgtEl>
                                        <p:attrNameLst>
                                          <p:attrName>ppt_x</p:attrName>
                                        </p:attrNameLst>
                                      </p:cBhvr>
                                      <p:tavLst>
                                        <p:tav tm="0">
                                          <p:val>
                                            <p:strVal val="#ppt_x"/>
                                          </p:val>
                                        </p:tav>
                                        <p:tav tm="100000">
                                          <p:val>
                                            <p:strVal val="#ppt_x"/>
                                          </p:val>
                                        </p:tav>
                                      </p:tavLst>
                                    </p:anim>
                                    <p:anim calcmode="lin" valueType="num">
                                      <p:cBhvr additive="base">
                                        <p:cTn id="15" dur="4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p:tgtEl>
                                          <p:spTgt spid="17">
                                            <p:txEl>
                                              <p:pRg st="0" end="0"/>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7">
                                            <p:txEl>
                                              <p:pRg st="0" end="0"/>
                                            </p:txEl>
                                          </p:spTgt>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p:tgtEl>
                                          <p:spTgt spid="18">
                                            <p:txEl>
                                              <p:pRg st="0" end="0"/>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8">
                                            <p:txEl>
                                              <p:pRg st="0" end="0"/>
                                            </p:txEl>
                                          </p:spTgt>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wipe(up)">
                                      <p:cBhvr>
                                        <p:cTn id="29" dur="1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7" grpId="0" build="p">
        <p:tmplLst>
          <p:tmpl lvl="1">
            <p:tnLst>
              <p:par>
                <p:cTn presetID="1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ppt_x</p:attrName>
                        </p:attrNameLst>
                      </p:cBhvr>
                      <p:tavLst>
                        <p:tav tm="0">
                          <p:val>
                            <p:strVal val="#ppt_x-#ppt_w*1.125000"/>
                          </p:val>
                        </p:tav>
                        <p:tav tm="100000">
                          <p:val>
                            <p:strVal val="#ppt_x"/>
                          </p:val>
                        </p:tav>
                      </p:tavLst>
                    </p:anim>
                    <p:animEffect transition="in" filter="wipe(right)">
                      <p:cBhvr>
                        <p:cTn dur="500"/>
                        <p:tgtEl>
                          <p:spTgt spid="17"/>
                        </p:tgtEl>
                      </p:cBhvr>
                    </p:animEffect>
                  </p:childTnLst>
                </p:cTn>
              </p:par>
            </p:tnLst>
          </p:tmpl>
        </p:tmplLst>
      </p:bldP>
      <p:bldP spid="18" grpId="0" build="p">
        <p:tmplLst>
          <p:tmpl lvl="1">
            <p:tnLst>
              <p:par>
                <p:cTn presetID="1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ppt_x</p:attrName>
                        </p:attrNameLst>
                      </p:cBhvr>
                      <p:tavLst>
                        <p:tav tm="0">
                          <p:val>
                            <p:strVal val="#ppt_x-#ppt_w*1.125000"/>
                          </p:val>
                        </p:tav>
                        <p:tav tm="100000">
                          <p:val>
                            <p:strVal val="#ppt_x"/>
                          </p:val>
                        </p:tav>
                      </p:tavLst>
                    </p:anim>
                    <p:animEffect transition="in" filter="wipe(right)">
                      <p:cBhvr>
                        <p:cTn dur="500"/>
                        <p:tgtEl>
                          <p:spTgt spid="18"/>
                        </p:tgtEl>
                      </p:cBhvr>
                    </p:animEffect>
                  </p:childTnLst>
                </p:cTn>
              </p:par>
            </p:tnLst>
          </p:tmpl>
        </p:tmplLst>
      </p:bldP>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1250"/>
                        <p:tgtEl>
                          <p:spTgt spid="2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2388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pPr/>
              <a:t>2024/2/1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035C5D1-AD16-4B01-871F-DE047A6CFB67}" type="datetimeFigureOut">
              <a:rPr lang="zh-CN" altLang="en-US" smtClean="0"/>
              <a:pPr/>
              <a:t>2024/2/1</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8BCDE635-3FC4-4B83-A3D1-632FFA341E9A}"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0A96F7A-4A08-6CC7-4D1C-D582844FFB9A}"/>
              </a:ext>
            </a:extLst>
          </p:cNvPr>
          <p:cNvSpPr>
            <a:spLocks noGrp="1"/>
          </p:cNvSpPr>
          <p:nvPr>
            <p:ph type="dt" sz="half" idx="10"/>
          </p:nvPr>
        </p:nvSpPr>
        <p:spPr/>
        <p:txBody>
          <a:bodyPr/>
          <a:lstStyle>
            <a:lvl1pPr>
              <a:defRPr/>
            </a:lvl1pPr>
          </a:lstStyle>
          <a:p>
            <a:pPr>
              <a:defRPr/>
            </a:pPr>
            <a:fld id="{1CA563DA-3828-4AB4-B461-18839AF33EE6}" type="datetime1">
              <a:rPr lang="zh-CN" altLang="en-US"/>
              <a:pPr>
                <a:defRPr/>
              </a:pPr>
              <a:t>2024/2/1</a:t>
            </a:fld>
            <a:endParaRPr lang="zh-CN" altLang="en-US"/>
          </a:p>
        </p:txBody>
      </p:sp>
      <p:sp>
        <p:nvSpPr>
          <p:cNvPr id="3" name="页脚占位符 4">
            <a:extLst>
              <a:ext uri="{FF2B5EF4-FFF2-40B4-BE49-F238E27FC236}">
                <a16:creationId xmlns:a16="http://schemas.microsoft.com/office/drawing/2014/main" id="{8DCF4139-82BB-EEBC-6511-0C9872EE19F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E9DB9BB-0097-59D0-0C57-93DAD0D0BBC8}"/>
              </a:ext>
            </a:extLst>
          </p:cNvPr>
          <p:cNvSpPr>
            <a:spLocks noGrp="1"/>
          </p:cNvSpPr>
          <p:nvPr>
            <p:ph type="sldNum" sz="quarter" idx="12"/>
          </p:nvPr>
        </p:nvSpPr>
        <p:spPr/>
        <p:txBody>
          <a:bodyPr wrap="square" numCol="1" anchorCtr="0" compatLnSpc="1">
            <a:prstTxWarp prst="textNoShape">
              <a:avLst/>
            </a:prstTxWarp>
          </a:bodyPr>
          <a:lstStyle>
            <a:lvl1pPr fontAlgn="base">
              <a:defRPr smtClean="0">
                <a:solidFill>
                  <a:srgbClr val="898989"/>
                </a:solidFill>
              </a:defRPr>
            </a:lvl1pPr>
          </a:lstStyle>
          <a:p>
            <a:fld id="{266D36E6-3661-4E4D-9993-FB123F8592FE}" type="slidenum">
              <a:rPr altLang="en-US"/>
              <a:pPr/>
              <a:t>‹#›</a:t>
            </a:fld>
            <a:endParaRPr lang="zh-CN" altLang="en-US"/>
          </a:p>
        </p:txBody>
      </p:sp>
    </p:spTree>
    <p:extLst>
      <p:ext uri="{BB962C8B-B14F-4D97-AF65-F5344CB8AC3E}">
        <p14:creationId xmlns:p14="http://schemas.microsoft.com/office/powerpoint/2010/main" val="102830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88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362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1719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025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37E13-6931-4ECB-BB5B-849FB74182C0}" type="datetimeFigureOut">
              <a:rPr lang="zh-CN" altLang="en-US" smtClean="0"/>
              <a:pPr/>
              <a:t>2024/2/1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18245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817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555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669392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51" r:id="rId13"/>
    <p:sldLayoutId id="2147483652" r:id="rId14"/>
    <p:sldLayoutId id="2147483653" r:id="rId15"/>
    <p:sldLayoutId id="2147483654" r:id="rId16"/>
    <p:sldLayoutId id="2147483655" r:id="rId17"/>
    <p:sldLayoutId id="2147483657" r:id="rId18"/>
    <p:sldLayoutId id="2147483659" r:id="rId19"/>
    <p:sldLayoutId id="2147483661" r:id="rId20"/>
    <p:sldLayoutId id="2147483662" r:id="rId21"/>
    <p:sldLayoutId id="214748367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oleObject" Target="../embeddings/oleObject1.bin"/><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wmf"/><Relationship Id="rId5" Type="http://schemas.openxmlformats.org/officeDocument/2006/relationships/oleObject" Target="../embeddings/oleObject4.bin"/><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等腰三角形 26"/>
          <p:cNvSpPr/>
          <p:nvPr/>
        </p:nvSpPr>
        <p:spPr>
          <a:xfrm rot="5400000">
            <a:off x="354599" y="4137720"/>
            <a:ext cx="708360" cy="802557"/>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sp>
        <p:nvSpPr>
          <p:cNvPr id="4" name="矩形 3"/>
          <p:cNvSpPr/>
          <p:nvPr/>
        </p:nvSpPr>
        <p:spPr>
          <a:xfrm>
            <a:off x="0" y="1"/>
            <a:ext cx="12205080" cy="4574651"/>
          </a:xfrm>
          <a:prstGeom prst="rect">
            <a:avLst/>
          </a:prstGeom>
          <a:solidFill>
            <a:srgbClr val="4A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9" name="TextBox 25"/>
          <p:cNvSpPr>
            <a:spLocks noChangeArrowheads="1"/>
          </p:cNvSpPr>
          <p:nvPr/>
        </p:nvSpPr>
        <p:spPr bwMode="auto">
          <a:xfrm>
            <a:off x="4271007" y="4762266"/>
            <a:ext cx="3649980" cy="138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spcBef>
                <a:spcPct val="0"/>
              </a:spcBef>
            </a:pPr>
            <a:r>
              <a:rPr lang="en-US" altLang="zh-CN" sz="3200" b="1" dirty="0" err="1">
                <a:latin typeface="Arial" panose="020B0604020202020204" pitchFamily="34" charset="0"/>
                <a:ea typeface="微软雅黑" panose="020B0503020204020204" pitchFamily="34" charset="-122"/>
                <a:cs typeface="Arial" panose="020B0604020202020204" pitchFamily="34" charset="0"/>
              </a:rPr>
              <a:t>Yihe</a:t>
            </a:r>
            <a:r>
              <a:rPr lang="en-US" altLang="zh-CN" sz="3200" b="1" dirty="0">
                <a:latin typeface="Arial" panose="020B0604020202020204" pitchFamily="34" charset="0"/>
                <a:ea typeface="微软雅黑" panose="020B0503020204020204" pitchFamily="34" charset="-122"/>
                <a:cs typeface="Arial" panose="020B0604020202020204" pitchFamily="34" charset="0"/>
              </a:rPr>
              <a:t> Tang</a:t>
            </a:r>
          </a:p>
          <a:p>
            <a:pPr algn="ctr">
              <a:lnSpc>
                <a:spcPct val="150000"/>
              </a:lnSpc>
              <a:spcBef>
                <a:spcPct val="0"/>
              </a:spcBef>
            </a:pPr>
            <a:r>
              <a:rPr lang="en-US" altLang="zh-CN" sz="3200" b="1" dirty="0">
                <a:latin typeface="Arial" panose="020B0604020202020204" pitchFamily="34" charset="0"/>
                <a:ea typeface="微软雅黑" panose="020B0503020204020204" pitchFamily="34" charset="-122"/>
                <a:cs typeface="Arial" panose="020B0604020202020204" pitchFamily="34" charset="0"/>
              </a:rPr>
              <a:t>31.01.2024</a:t>
            </a:r>
          </a:p>
        </p:txBody>
      </p:sp>
      <p:grpSp>
        <p:nvGrpSpPr>
          <p:cNvPr id="6" name="组合 5">
            <a:extLst>
              <a:ext uri="{FF2B5EF4-FFF2-40B4-BE49-F238E27FC236}">
                <a16:creationId xmlns:a16="http://schemas.microsoft.com/office/drawing/2014/main" id="{5E38A473-5B73-4F07-A0F8-A960697CA9AA}"/>
              </a:ext>
            </a:extLst>
          </p:cNvPr>
          <p:cNvGrpSpPr/>
          <p:nvPr/>
        </p:nvGrpSpPr>
        <p:grpSpPr>
          <a:xfrm>
            <a:off x="1080922" y="1298145"/>
            <a:ext cx="10030153" cy="1827119"/>
            <a:chOff x="964848" y="985387"/>
            <a:chExt cx="7522615" cy="1370339"/>
          </a:xfrm>
        </p:grpSpPr>
        <p:sp>
          <p:nvSpPr>
            <p:cNvPr id="7" name="矩形 6"/>
            <p:cNvSpPr/>
            <p:nvPr/>
          </p:nvSpPr>
          <p:spPr>
            <a:xfrm>
              <a:off x="964848" y="985387"/>
              <a:ext cx="7522615" cy="13703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3" name="TextBox 32"/>
            <p:cNvSpPr>
              <a:spLocks noChangeArrowheads="1"/>
            </p:cNvSpPr>
            <p:nvPr/>
          </p:nvSpPr>
          <p:spPr bwMode="auto">
            <a:xfrm>
              <a:off x="964848" y="1347614"/>
              <a:ext cx="7522615" cy="50783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defRPr/>
              </a:pPr>
              <a:r>
                <a:rPr lang="en-US" altLang="zh-CN" sz="4400" b="1" i="0" dirty="0">
                  <a:solidFill>
                    <a:schemeClr val="bg1"/>
                  </a:solidFill>
                  <a:effectLst/>
                  <a:latin typeface="Arial" panose="020B0604020202020204" pitchFamily="34" charset="0"/>
                  <a:cs typeface="Arial" panose="020B0604020202020204" pitchFamily="34" charset="0"/>
                </a:rPr>
                <a:t>Ph.D. Research Overview</a:t>
              </a:r>
              <a:endParaRPr lang="zh-CN" altLang="en-US" sz="4267" b="1" kern="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79" name="Group 78">
            <a:extLst>
              <a:ext uri="{FF2B5EF4-FFF2-40B4-BE49-F238E27FC236}">
                <a16:creationId xmlns:a16="http://schemas.microsoft.com/office/drawing/2014/main" id="{61E4B1D7-74A1-58FD-6D63-BFBAA48A397A}"/>
              </a:ext>
            </a:extLst>
          </p:cNvPr>
          <p:cNvGrpSpPr/>
          <p:nvPr/>
        </p:nvGrpSpPr>
        <p:grpSpPr>
          <a:xfrm>
            <a:off x="7320136" y="285372"/>
            <a:ext cx="2295524" cy="457200"/>
            <a:chOff x="8640403" y="5100483"/>
            <a:chExt cx="2295524" cy="457200"/>
          </a:xfrm>
          <a:solidFill>
            <a:schemeClr val="bg1"/>
          </a:solidFill>
        </p:grpSpPr>
        <p:sp>
          <p:nvSpPr>
            <p:cNvPr id="5" name="Shape 1312">
              <a:extLst>
                <a:ext uri="{FF2B5EF4-FFF2-40B4-BE49-F238E27FC236}">
                  <a16:creationId xmlns:a16="http://schemas.microsoft.com/office/drawing/2014/main" id="{ACF79CF0-BDA2-D660-47D5-6C557F592849}"/>
                </a:ext>
              </a:extLst>
            </p:cNvPr>
            <p:cNvSpPr/>
            <p:nvPr/>
          </p:nvSpPr>
          <p:spPr bwMode="auto">
            <a:xfrm>
              <a:off x="8670565" y="5446558"/>
              <a:ext cx="46038" cy="107950"/>
            </a:xfrm>
            <a:custGeom>
              <a:avLst/>
              <a:gdLst/>
              <a:ahLst/>
              <a:cxnLst/>
              <a:rect l="0" t="0" r="0" b="0"/>
              <a:pathLst>
                <a:path w="121577" h="282773">
                  <a:moveTo>
                    <a:pt x="0" y="0"/>
                  </a:moveTo>
                  <a:lnTo>
                    <a:pt x="48844" y="0"/>
                  </a:lnTo>
                  <a:lnTo>
                    <a:pt x="121577" y="123322"/>
                  </a:lnTo>
                  <a:lnTo>
                    <a:pt x="121577" y="204057"/>
                  </a:lnTo>
                  <a:lnTo>
                    <a:pt x="49252" y="81421"/>
                  </a:lnTo>
                  <a:lnTo>
                    <a:pt x="48445" y="81421"/>
                  </a:lnTo>
                  <a:lnTo>
                    <a:pt x="48445"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8" name="Shape 1313">
              <a:extLst>
                <a:ext uri="{FF2B5EF4-FFF2-40B4-BE49-F238E27FC236}">
                  <a16:creationId xmlns:a16="http://schemas.microsoft.com/office/drawing/2014/main" id="{008F8CD4-1A9E-A63D-A8AB-5AA4A8C568F6}"/>
                </a:ext>
              </a:extLst>
            </p:cNvPr>
            <p:cNvSpPr/>
            <p:nvPr/>
          </p:nvSpPr>
          <p:spPr bwMode="auto">
            <a:xfrm>
              <a:off x="8640403" y="5270346"/>
              <a:ext cx="76200" cy="109537"/>
            </a:xfrm>
            <a:custGeom>
              <a:avLst/>
              <a:gdLst/>
              <a:ahLst/>
              <a:cxnLst/>
              <a:rect l="0" t="0" r="0" b="0"/>
              <a:pathLst>
                <a:path w="199996" h="283594">
                  <a:moveTo>
                    <a:pt x="22629" y="2761"/>
                  </a:moveTo>
                  <a:cubicBezTo>
                    <a:pt x="39477" y="0"/>
                    <a:pt x="45850" y="9277"/>
                    <a:pt x="57164" y="13669"/>
                  </a:cubicBezTo>
                  <a:cubicBezTo>
                    <a:pt x="65584" y="16942"/>
                    <a:pt x="74905" y="17605"/>
                    <a:pt x="83523" y="20635"/>
                  </a:cubicBezTo>
                  <a:cubicBezTo>
                    <a:pt x="88366" y="23062"/>
                    <a:pt x="93218" y="25489"/>
                    <a:pt x="98063" y="27907"/>
                  </a:cubicBezTo>
                  <a:cubicBezTo>
                    <a:pt x="104641" y="29725"/>
                    <a:pt x="118170" y="27918"/>
                    <a:pt x="125625" y="26694"/>
                  </a:cubicBezTo>
                  <a:cubicBezTo>
                    <a:pt x="129366" y="26590"/>
                    <a:pt x="133095" y="26492"/>
                    <a:pt x="136836" y="26392"/>
                  </a:cubicBezTo>
                  <a:cubicBezTo>
                    <a:pt x="139972" y="25301"/>
                    <a:pt x="144525" y="22334"/>
                    <a:pt x="147741" y="21251"/>
                  </a:cubicBezTo>
                  <a:cubicBezTo>
                    <a:pt x="163246" y="16013"/>
                    <a:pt x="178257" y="12266"/>
                    <a:pt x="193182" y="6703"/>
                  </a:cubicBezTo>
                  <a:lnTo>
                    <a:pt x="199996" y="4812"/>
                  </a:lnTo>
                  <a:lnTo>
                    <a:pt x="199996" y="75229"/>
                  </a:lnTo>
                  <a:lnTo>
                    <a:pt x="163796" y="87890"/>
                  </a:lnTo>
                  <a:cubicBezTo>
                    <a:pt x="156009" y="90741"/>
                    <a:pt x="139857" y="96084"/>
                    <a:pt x="139262" y="104850"/>
                  </a:cubicBezTo>
                  <a:cubicBezTo>
                    <a:pt x="142708" y="115287"/>
                    <a:pt x="148849" y="124034"/>
                    <a:pt x="152892" y="133329"/>
                  </a:cubicBezTo>
                  <a:cubicBezTo>
                    <a:pt x="156125" y="140743"/>
                    <a:pt x="158529" y="147978"/>
                    <a:pt x="162590" y="154836"/>
                  </a:cubicBezTo>
                  <a:cubicBezTo>
                    <a:pt x="166029" y="160798"/>
                    <a:pt x="169459" y="166752"/>
                    <a:pt x="172883" y="172710"/>
                  </a:cubicBezTo>
                  <a:cubicBezTo>
                    <a:pt x="176472" y="180929"/>
                    <a:pt x="179276" y="198411"/>
                    <a:pt x="187129" y="201784"/>
                  </a:cubicBezTo>
                  <a:cubicBezTo>
                    <a:pt x="189745" y="200771"/>
                    <a:pt x="192374" y="199771"/>
                    <a:pt x="195005" y="198760"/>
                  </a:cubicBezTo>
                  <a:lnTo>
                    <a:pt x="199996" y="197698"/>
                  </a:lnTo>
                  <a:lnTo>
                    <a:pt x="199996" y="248119"/>
                  </a:lnTo>
                  <a:lnTo>
                    <a:pt x="198750" y="248222"/>
                  </a:lnTo>
                  <a:cubicBezTo>
                    <a:pt x="194755" y="248419"/>
                    <a:pt x="190874" y="248739"/>
                    <a:pt x="187423" y="249945"/>
                  </a:cubicBezTo>
                  <a:cubicBezTo>
                    <a:pt x="180781" y="252292"/>
                    <a:pt x="173599" y="255898"/>
                    <a:pt x="168342" y="259948"/>
                  </a:cubicBezTo>
                  <a:cubicBezTo>
                    <a:pt x="167536" y="261364"/>
                    <a:pt x="166723" y="262775"/>
                    <a:pt x="165917" y="264190"/>
                  </a:cubicBezTo>
                  <a:cubicBezTo>
                    <a:pt x="164386" y="266393"/>
                    <a:pt x="161622" y="267322"/>
                    <a:pt x="159555" y="269032"/>
                  </a:cubicBezTo>
                  <a:cubicBezTo>
                    <a:pt x="152611" y="274789"/>
                    <a:pt x="148118" y="283594"/>
                    <a:pt x="132897" y="280246"/>
                  </a:cubicBezTo>
                  <a:cubicBezTo>
                    <a:pt x="109893" y="275187"/>
                    <a:pt x="102874" y="254383"/>
                    <a:pt x="91095" y="238132"/>
                  </a:cubicBezTo>
                  <a:cubicBezTo>
                    <a:pt x="82602" y="226416"/>
                    <a:pt x="73119" y="214856"/>
                    <a:pt x="65041" y="202695"/>
                  </a:cubicBezTo>
                  <a:cubicBezTo>
                    <a:pt x="58712" y="193172"/>
                    <a:pt x="55443" y="183150"/>
                    <a:pt x="50508" y="172098"/>
                  </a:cubicBezTo>
                  <a:cubicBezTo>
                    <a:pt x="45587" y="161101"/>
                    <a:pt x="36641" y="150289"/>
                    <a:pt x="32332" y="139993"/>
                  </a:cubicBezTo>
                  <a:cubicBezTo>
                    <a:pt x="30111" y="134683"/>
                    <a:pt x="29538" y="129852"/>
                    <a:pt x="27175" y="124236"/>
                  </a:cubicBezTo>
                  <a:cubicBezTo>
                    <a:pt x="26067" y="123132"/>
                    <a:pt x="24958" y="122015"/>
                    <a:pt x="23846" y="120907"/>
                  </a:cubicBezTo>
                  <a:cubicBezTo>
                    <a:pt x="22136" y="117604"/>
                    <a:pt x="21106" y="112514"/>
                    <a:pt x="20217" y="109396"/>
                  </a:cubicBezTo>
                  <a:cubicBezTo>
                    <a:pt x="19602" y="105250"/>
                    <a:pt x="18997" y="101117"/>
                    <a:pt x="18388" y="96973"/>
                  </a:cubicBezTo>
                  <a:cubicBezTo>
                    <a:pt x="17384" y="96067"/>
                    <a:pt x="16376" y="95156"/>
                    <a:pt x="15357" y="94252"/>
                  </a:cubicBezTo>
                  <a:cubicBezTo>
                    <a:pt x="11134" y="87272"/>
                    <a:pt x="9990" y="79686"/>
                    <a:pt x="10516" y="69412"/>
                  </a:cubicBezTo>
                  <a:cubicBezTo>
                    <a:pt x="7232" y="66985"/>
                    <a:pt x="4759" y="60933"/>
                    <a:pt x="3546" y="56689"/>
                  </a:cubicBezTo>
                  <a:cubicBezTo>
                    <a:pt x="1558" y="49717"/>
                    <a:pt x="0" y="17532"/>
                    <a:pt x="3244" y="12161"/>
                  </a:cubicBezTo>
                  <a:cubicBezTo>
                    <a:pt x="4255" y="11549"/>
                    <a:pt x="5271" y="10947"/>
                    <a:pt x="6274" y="10343"/>
                  </a:cubicBezTo>
                  <a:cubicBezTo>
                    <a:pt x="9554" y="7819"/>
                    <a:pt x="9036" y="4234"/>
                    <a:pt x="14152" y="3071"/>
                  </a:cubicBezTo>
                  <a:cubicBezTo>
                    <a:pt x="16978" y="2966"/>
                    <a:pt x="19811" y="2866"/>
                    <a:pt x="22629" y="2761"/>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9" name="Shape 1314">
              <a:extLst>
                <a:ext uri="{FF2B5EF4-FFF2-40B4-BE49-F238E27FC236}">
                  <a16:creationId xmlns:a16="http://schemas.microsoft.com/office/drawing/2014/main" id="{410B0831-C23B-87B9-A760-7BE082AE2ABF}"/>
                </a:ext>
              </a:extLst>
            </p:cNvPr>
            <p:cNvSpPr/>
            <p:nvPr/>
          </p:nvSpPr>
          <p:spPr bwMode="auto">
            <a:xfrm>
              <a:off x="8686440" y="5170333"/>
              <a:ext cx="30163" cy="39688"/>
            </a:xfrm>
            <a:custGeom>
              <a:avLst/>
              <a:gdLst/>
              <a:ahLst/>
              <a:cxnLst/>
              <a:rect l="0" t="0" r="0" b="0"/>
              <a:pathLst>
                <a:path w="79684" h="102876">
                  <a:moveTo>
                    <a:pt x="79684" y="0"/>
                  </a:moveTo>
                  <a:lnTo>
                    <a:pt x="79684" y="102876"/>
                  </a:lnTo>
                  <a:lnTo>
                    <a:pt x="50759" y="87853"/>
                  </a:lnTo>
                  <a:cubicBezTo>
                    <a:pt x="33851" y="79253"/>
                    <a:pt x="21139" y="70495"/>
                    <a:pt x="11371" y="54827"/>
                  </a:cubicBezTo>
                  <a:cubicBezTo>
                    <a:pt x="8611" y="50380"/>
                    <a:pt x="3153" y="46395"/>
                    <a:pt x="1680" y="40898"/>
                  </a:cubicBezTo>
                  <a:cubicBezTo>
                    <a:pt x="0" y="34576"/>
                    <a:pt x="3283" y="28868"/>
                    <a:pt x="4716" y="24237"/>
                  </a:cubicBezTo>
                  <a:cubicBezTo>
                    <a:pt x="7318" y="15799"/>
                    <a:pt x="4654" y="10716"/>
                    <a:pt x="11371" y="6057"/>
                  </a:cubicBezTo>
                  <a:cubicBezTo>
                    <a:pt x="18600" y="1053"/>
                    <a:pt x="32723" y="1820"/>
                    <a:pt x="44694" y="1820"/>
                  </a:cubicBezTo>
                  <a:lnTo>
                    <a:pt x="79684"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0" name="Shape 1315">
              <a:extLst>
                <a:ext uri="{FF2B5EF4-FFF2-40B4-BE49-F238E27FC236}">
                  <a16:creationId xmlns:a16="http://schemas.microsoft.com/office/drawing/2014/main" id="{D4F5839A-E910-97DF-B99E-E08111418341}"/>
                </a:ext>
              </a:extLst>
            </p:cNvPr>
            <p:cNvSpPr/>
            <p:nvPr/>
          </p:nvSpPr>
          <p:spPr bwMode="auto">
            <a:xfrm>
              <a:off x="8716603" y="5446558"/>
              <a:ext cx="36512" cy="107950"/>
            </a:xfrm>
            <a:custGeom>
              <a:avLst/>
              <a:gdLst/>
              <a:ahLst/>
              <a:cxnLst/>
              <a:rect l="0" t="0" r="0" b="0"/>
              <a:pathLst>
                <a:path w="95269" h="282773">
                  <a:moveTo>
                    <a:pt x="46820" y="0"/>
                  </a:moveTo>
                  <a:lnTo>
                    <a:pt x="95269" y="0"/>
                  </a:lnTo>
                  <a:lnTo>
                    <a:pt x="95269" y="282773"/>
                  </a:lnTo>
                  <a:lnTo>
                    <a:pt x="46424" y="282773"/>
                  </a:lnTo>
                  <a:lnTo>
                    <a:pt x="0" y="204057"/>
                  </a:lnTo>
                  <a:lnTo>
                    <a:pt x="0" y="123322"/>
                  </a:lnTo>
                  <a:lnTo>
                    <a:pt x="46025" y="201360"/>
                  </a:lnTo>
                  <a:lnTo>
                    <a:pt x="46820" y="201360"/>
                  </a:lnTo>
                  <a:lnTo>
                    <a:pt x="4682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1" name="Shape 1316">
              <a:extLst>
                <a:ext uri="{FF2B5EF4-FFF2-40B4-BE49-F238E27FC236}">
                  <a16:creationId xmlns:a16="http://schemas.microsoft.com/office/drawing/2014/main" id="{1D38D94C-BC4A-D040-585D-DA8886E4A196}"/>
                </a:ext>
              </a:extLst>
            </p:cNvPr>
            <p:cNvSpPr/>
            <p:nvPr/>
          </p:nvSpPr>
          <p:spPr bwMode="auto">
            <a:xfrm>
              <a:off x="8716603" y="5232246"/>
              <a:ext cx="52387" cy="134937"/>
            </a:xfrm>
            <a:custGeom>
              <a:avLst/>
              <a:gdLst/>
              <a:ahLst/>
              <a:cxnLst/>
              <a:rect l="0" t="0" r="0" b="0"/>
              <a:pathLst>
                <a:path w="133260" h="348815">
                  <a:moveTo>
                    <a:pt x="21358" y="2596"/>
                  </a:moveTo>
                  <a:cubicBezTo>
                    <a:pt x="28971" y="0"/>
                    <a:pt x="37925" y="6052"/>
                    <a:pt x="41347" y="8644"/>
                  </a:cubicBezTo>
                  <a:cubicBezTo>
                    <a:pt x="42766" y="9252"/>
                    <a:pt x="44181" y="9864"/>
                    <a:pt x="45589" y="10466"/>
                  </a:cubicBezTo>
                  <a:cubicBezTo>
                    <a:pt x="54610" y="15894"/>
                    <a:pt x="66692" y="36113"/>
                    <a:pt x="69215" y="48021"/>
                  </a:cubicBezTo>
                  <a:cubicBezTo>
                    <a:pt x="69517" y="51567"/>
                    <a:pt x="69827" y="55099"/>
                    <a:pt x="70126" y="58633"/>
                  </a:cubicBezTo>
                  <a:cubicBezTo>
                    <a:pt x="71620" y="63760"/>
                    <a:pt x="73989" y="70398"/>
                    <a:pt x="75278" y="76197"/>
                  </a:cubicBezTo>
                  <a:cubicBezTo>
                    <a:pt x="76343" y="80989"/>
                    <a:pt x="75641" y="85918"/>
                    <a:pt x="77704" y="89226"/>
                  </a:cubicBezTo>
                  <a:cubicBezTo>
                    <a:pt x="89285" y="90653"/>
                    <a:pt x="103574" y="86087"/>
                    <a:pt x="114654" y="83769"/>
                  </a:cubicBezTo>
                  <a:cubicBezTo>
                    <a:pt x="118892" y="83571"/>
                    <a:pt x="123143" y="83369"/>
                    <a:pt x="127381" y="83165"/>
                  </a:cubicBezTo>
                  <a:cubicBezTo>
                    <a:pt x="128396" y="82462"/>
                    <a:pt x="129400" y="81752"/>
                    <a:pt x="130409" y="81040"/>
                  </a:cubicBezTo>
                  <a:lnTo>
                    <a:pt x="133260" y="80717"/>
                  </a:lnTo>
                  <a:lnTo>
                    <a:pt x="133260" y="139776"/>
                  </a:lnTo>
                  <a:lnTo>
                    <a:pt x="115875" y="144059"/>
                  </a:lnTo>
                  <a:cubicBezTo>
                    <a:pt x="109262" y="145433"/>
                    <a:pt x="94555" y="148317"/>
                    <a:pt x="92238" y="153140"/>
                  </a:cubicBezTo>
                  <a:cubicBezTo>
                    <a:pt x="88515" y="161212"/>
                    <a:pt x="92626" y="175788"/>
                    <a:pt x="94059" y="183129"/>
                  </a:cubicBezTo>
                  <a:cubicBezTo>
                    <a:pt x="95012" y="188025"/>
                    <a:pt x="96629" y="193133"/>
                    <a:pt x="97695" y="197367"/>
                  </a:cubicBezTo>
                  <a:cubicBezTo>
                    <a:pt x="99445" y="204390"/>
                    <a:pt x="98890" y="214189"/>
                    <a:pt x="100122" y="220692"/>
                  </a:cubicBezTo>
                  <a:cubicBezTo>
                    <a:pt x="100424" y="227858"/>
                    <a:pt x="100726" y="235034"/>
                    <a:pt x="101025" y="242198"/>
                  </a:cubicBezTo>
                  <a:cubicBezTo>
                    <a:pt x="100928" y="244519"/>
                    <a:pt x="100824" y="246849"/>
                    <a:pt x="100726" y="249171"/>
                  </a:cubicBezTo>
                  <a:cubicBezTo>
                    <a:pt x="102206" y="252868"/>
                    <a:pt x="104629" y="258074"/>
                    <a:pt x="106177" y="262495"/>
                  </a:cubicBezTo>
                  <a:cubicBezTo>
                    <a:pt x="108873" y="270209"/>
                    <a:pt x="109629" y="284289"/>
                    <a:pt x="119809" y="284311"/>
                  </a:cubicBezTo>
                  <a:cubicBezTo>
                    <a:pt x="127665" y="279000"/>
                    <a:pt x="128343" y="267452"/>
                    <a:pt x="132226" y="257951"/>
                  </a:cubicBezTo>
                  <a:lnTo>
                    <a:pt x="133260" y="255568"/>
                  </a:lnTo>
                  <a:lnTo>
                    <a:pt x="133260" y="340556"/>
                  </a:lnTo>
                  <a:lnTo>
                    <a:pt x="127381" y="341263"/>
                  </a:lnTo>
                  <a:cubicBezTo>
                    <a:pt x="110208" y="341359"/>
                    <a:pt x="93044" y="341461"/>
                    <a:pt x="75879" y="341557"/>
                  </a:cubicBezTo>
                  <a:cubicBezTo>
                    <a:pt x="64655" y="343567"/>
                    <a:pt x="53419" y="344099"/>
                    <a:pt x="42864" y="345798"/>
                  </a:cubicBezTo>
                  <a:cubicBezTo>
                    <a:pt x="31891" y="347558"/>
                    <a:pt x="20075" y="346198"/>
                    <a:pt x="10758" y="347926"/>
                  </a:cubicBezTo>
                  <a:lnTo>
                    <a:pt x="0" y="348815"/>
                  </a:lnTo>
                  <a:lnTo>
                    <a:pt x="0" y="298394"/>
                  </a:lnTo>
                  <a:lnTo>
                    <a:pt x="6742" y="296959"/>
                  </a:lnTo>
                  <a:cubicBezTo>
                    <a:pt x="20160" y="294632"/>
                    <a:pt x="37456" y="293270"/>
                    <a:pt x="48019" y="297029"/>
                  </a:cubicBezTo>
                  <a:cubicBezTo>
                    <a:pt x="53084" y="298836"/>
                    <a:pt x="59082" y="294966"/>
                    <a:pt x="60734" y="292792"/>
                  </a:cubicBezTo>
                  <a:cubicBezTo>
                    <a:pt x="59099" y="286013"/>
                    <a:pt x="53580" y="282136"/>
                    <a:pt x="51651" y="276441"/>
                  </a:cubicBezTo>
                  <a:cubicBezTo>
                    <a:pt x="46528" y="261292"/>
                    <a:pt x="41316" y="248257"/>
                    <a:pt x="37715" y="231596"/>
                  </a:cubicBezTo>
                  <a:cubicBezTo>
                    <a:pt x="36304" y="220194"/>
                    <a:pt x="34893" y="208779"/>
                    <a:pt x="33471" y="197367"/>
                  </a:cubicBezTo>
                  <a:cubicBezTo>
                    <a:pt x="33781" y="191625"/>
                    <a:pt x="35048" y="172945"/>
                    <a:pt x="33777" y="169801"/>
                  </a:cubicBezTo>
                  <a:cubicBezTo>
                    <a:pt x="32107" y="169183"/>
                    <a:pt x="30422" y="168840"/>
                    <a:pt x="27718" y="168887"/>
                  </a:cubicBezTo>
                  <a:cubicBezTo>
                    <a:pt x="22563" y="172062"/>
                    <a:pt x="13732" y="171558"/>
                    <a:pt x="7122" y="173434"/>
                  </a:cubicBezTo>
                  <a:lnTo>
                    <a:pt x="0" y="175925"/>
                  </a:lnTo>
                  <a:lnTo>
                    <a:pt x="0" y="105508"/>
                  </a:lnTo>
                  <a:lnTo>
                    <a:pt x="9420" y="102892"/>
                  </a:lnTo>
                  <a:cubicBezTo>
                    <a:pt x="14838" y="101392"/>
                    <a:pt x="19893" y="99526"/>
                    <a:pt x="23473" y="96196"/>
                  </a:cubicBezTo>
                  <a:cubicBezTo>
                    <a:pt x="23513" y="89989"/>
                    <a:pt x="21227" y="89259"/>
                    <a:pt x="19841" y="85590"/>
                  </a:cubicBezTo>
                  <a:cubicBezTo>
                    <a:pt x="18733" y="80233"/>
                    <a:pt x="17624" y="74880"/>
                    <a:pt x="16508" y="69535"/>
                  </a:cubicBezTo>
                  <a:cubicBezTo>
                    <a:pt x="15604" y="66813"/>
                    <a:pt x="14690" y="64084"/>
                    <a:pt x="13790" y="61355"/>
                  </a:cubicBezTo>
                  <a:cubicBezTo>
                    <a:pt x="12973" y="60452"/>
                    <a:pt x="12173" y="59534"/>
                    <a:pt x="11360" y="58633"/>
                  </a:cubicBezTo>
                  <a:cubicBezTo>
                    <a:pt x="11871" y="48935"/>
                    <a:pt x="12371" y="39240"/>
                    <a:pt x="12875" y="29553"/>
                  </a:cubicBezTo>
                  <a:cubicBezTo>
                    <a:pt x="13739" y="21618"/>
                    <a:pt x="11753" y="11606"/>
                    <a:pt x="15302" y="6228"/>
                  </a:cubicBezTo>
                  <a:cubicBezTo>
                    <a:pt x="17959" y="5400"/>
                    <a:pt x="19352" y="3273"/>
                    <a:pt x="21358" y="2596"/>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2" name="Shape 1317">
              <a:extLst>
                <a:ext uri="{FF2B5EF4-FFF2-40B4-BE49-F238E27FC236}">
                  <a16:creationId xmlns:a16="http://schemas.microsoft.com/office/drawing/2014/main" id="{269AD100-32CB-4229-C533-ACE075261C64}"/>
                </a:ext>
              </a:extLst>
            </p:cNvPr>
            <p:cNvSpPr/>
            <p:nvPr/>
          </p:nvSpPr>
          <p:spPr bwMode="auto">
            <a:xfrm>
              <a:off x="8716603" y="5163983"/>
              <a:ext cx="52387" cy="53975"/>
            </a:xfrm>
            <a:custGeom>
              <a:avLst/>
              <a:gdLst/>
              <a:ahLst/>
              <a:cxnLst/>
              <a:rect l="0" t="0" r="0" b="0"/>
              <a:pathLst>
                <a:path w="133260" h="136712">
                  <a:moveTo>
                    <a:pt x="133260" y="0"/>
                  </a:moveTo>
                  <a:lnTo>
                    <a:pt x="133260" y="97663"/>
                  </a:lnTo>
                  <a:lnTo>
                    <a:pt x="130109" y="98221"/>
                  </a:lnTo>
                  <a:cubicBezTo>
                    <a:pt x="129098" y="99125"/>
                    <a:pt x="128086" y="100039"/>
                    <a:pt x="127079" y="100950"/>
                  </a:cubicBezTo>
                  <a:cubicBezTo>
                    <a:pt x="120317" y="104013"/>
                    <a:pt x="113744" y="106540"/>
                    <a:pt x="107386" y="109121"/>
                  </a:cubicBezTo>
                  <a:cubicBezTo>
                    <a:pt x="103387" y="110756"/>
                    <a:pt x="98843" y="111026"/>
                    <a:pt x="95269" y="113367"/>
                  </a:cubicBezTo>
                  <a:cubicBezTo>
                    <a:pt x="92540" y="115994"/>
                    <a:pt x="89818" y="118618"/>
                    <a:pt x="87097" y="121236"/>
                  </a:cubicBezTo>
                  <a:cubicBezTo>
                    <a:pt x="83219" y="123133"/>
                    <a:pt x="78035" y="121422"/>
                    <a:pt x="72847" y="122456"/>
                  </a:cubicBezTo>
                  <a:cubicBezTo>
                    <a:pt x="70126" y="123367"/>
                    <a:pt x="67404" y="124267"/>
                    <a:pt x="64680" y="125185"/>
                  </a:cubicBezTo>
                  <a:cubicBezTo>
                    <a:pt x="61134" y="125690"/>
                    <a:pt x="57606" y="126190"/>
                    <a:pt x="54070" y="126700"/>
                  </a:cubicBezTo>
                  <a:cubicBezTo>
                    <a:pt x="46039" y="129901"/>
                    <a:pt x="33079" y="136712"/>
                    <a:pt x="21662" y="132454"/>
                  </a:cubicBezTo>
                  <a:cubicBezTo>
                    <a:pt x="20551" y="131337"/>
                    <a:pt x="19435" y="130228"/>
                    <a:pt x="18326" y="129120"/>
                  </a:cubicBezTo>
                  <a:cubicBezTo>
                    <a:pt x="11900" y="125984"/>
                    <a:pt x="7997" y="122352"/>
                    <a:pt x="2572" y="118824"/>
                  </a:cubicBezTo>
                  <a:lnTo>
                    <a:pt x="0" y="117488"/>
                  </a:lnTo>
                  <a:lnTo>
                    <a:pt x="0" y="14612"/>
                  </a:lnTo>
                  <a:lnTo>
                    <a:pt x="11662" y="14006"/>
                  </a:lnTo>
                  <a:cubicBezTo>
                    <a:pt x="16205" y="14006"/>
                    <a:pt x="20752" y="14006"/>
                    <a:pt x="25288" y="14006"/>
                  </a:cubicBezTo>
                  <a:cubicBezTo>
                    <a:pt x="32963" y="12188"/>
                    <a:pt x="40646" y="10377"/>
                    <a:pt x="48321" y="8556"/>
                  </a:cubicBezTo>
                  <a:cubicBezTo>
                    <a:pt x="53368" y="8350"/>
                    <a:pt x="58419" y="8148"/>
                    <a:pt x="63469" y="7950"/>
                  </a:cubicBezTo>
                  <a:cubicBezTo>
                    <a:pt x="67779" y="7228"/>
                    <a:pt x="72260" y="5621"/>
                    <a:pt x="75584" y="4621"/>
                  </a:cubicBezTo>
                  <a:cubicBezTo>
                    <a:pt x="83763" y="4318"/>
                    <a:pt x="91942" y="4008"/>
                    <a:pt x="100122" y="3706"/>
                  </a:cubicBezTo>
                  <a:cubicBezTo>
                    <a:pt x="104690" y="2544"/>
                    <a:pt x="112498" y="2764"/>
                    <a:pt x="117996" y="1885"/>
                  </a:cubicBezTo>
                  <a:cubicBezTo>
                    <a:pt x="121020" y="1885"/>
                    <a:pt x="124047" y="1885"/>
                    <a:pt x="127079" y="1885"/>
                  </a:cubicBezTo>
                  <a:lnTo>
                    <a:pt x="13326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3" name="Shape 1318">
              <a:extLst>
                <a:ext uri="{FF2B5EF4-FFF2-40B4-BE49-F238E27FC236}">
                  <a16:creationId xmlns:a16="http://schemas.microsoft.com/office/drawing/2014/main" id="{729DA287-B3A0-8947-2AEB-9BE254FB9C85}"/>
                </a:ext>
              </a:extLst>
            </p:cNvPr>
            <p:cNvSpPr/>
            <p:nvPr/>
          </p:nvSpPr>
          <p:spPr bwMode="auto">
            <a:xfrm>
              <a:off x="8778515" y="5443383"/>
              <a:ext cx="52388" cy="114300"/>
            </a:xfrm>
            <a:custGeom>
              <a:avLst/>
              <a:gdLst/>
              <a:ahLst/>
              <a:cxnLst/>
              <a:rect l="0" t="0" r="0" b="0"/>
              <a:pathLst>
                <a:path w="135432" h="297064">
                  <a:moveTo>
                    <a:pt x="135425" y="0"/>
                  </a:moveTo>
                  <a:lnTo>
                    <a:pt x="135432" y="1"/>
                  </a:lnTo>
                  <a:lnTo>
                    <a:pt x="135432" y="49240"/>
                  </a:lnTo>
                  <a:lnTo>
                    <a:pt x="135425" y="49238"/>
                  </a:lnTo>
                  <a:cubicBezTo>
                    <a:pt x="121396" y="49238"/>
                    <a:pt x="109347" y="52082"/>
                    <a:pt x="99289" y="57774"/>
                  </a:cubicBezTo>
                  <a:cubicBezTo>
                    <a:pt x="89211" y="63468"/>
                    <a:pt x="80950" y="71011"/>
                    <a:pt x="74459" y="80420"/>
                  </a:cubicBezTo>
                  <a:cubicBezTo>
                    <a:pt x="67980" y="89806"/>
                    <a:pt x="63205" y="100476"/>
                    <a:pt x="60160" y="112381"/>
                  </a:cubicBezTo>
                  <a:cubicBezTo>
                    <a:pt x="57114" y="124311"/>
                    <a:pt x="55606" y="136347"/>
                    <a:pt x="55606" y="148518"/>
                  </a:cubicBezTo>
                  <a:cubicBezTo>
                    <a:pt x="55606" y="160971"/>
                    <a:pt x="57114" y="173077"/>
                    <a:pt x="60160" y="184864"/>
                  </a:cubicBezTo>
                  <a:cubicBezTo>
                    <a:pt x="63205" y="196647"/>
                    <a:pt x="67980" y="207241"/>
                    <a:pt x="74459" y="216638"/>
                  </a:cubicBezTo>
                  <a:cubicBezTo>
                    <a:pt x="80950" y="226037"/>
                    <a:pt x="89211" y="233578"/>
                    <a:pt x="99289" y="239267"/>
                  </a:cubicBezTo>
                  <a:cubicBezTo>
                    <a:pt x="109347" y="244963"/>
                    <a:pt x="121396" y="247810"/>
                    <a:pt x="135425" y="247810"/>
                  </a:cubicBezTo>
                  <a:lnTo>
                    <a:pt x="135432" y="247809"/>
                  </a:lnTo>
                  <a:lnTo>
                    <a:pt x="135432" y="297064"/>
                  </a:lnTo>
                  <a:lnTo>
                    <a:pt x="135425" y="297064"/>
                  </a:lnTo>
                  <a:cubicBezTo>
                    <a:pt x="114243" y="297064"/>
                    <a:pt x="95310" y="293087"/>
                    <a:pt x="78621" y="285138"/>
                  </a:cubicBezTo>
                  <a:cubicBezTo>
                    <a:pt x="61952" y="277211"/>
                    <a:pt x="47779" y="266418"/>
                    <a:pt x="36137" y="252781"/>
                  </a:cubicBezTo>
                  <a:cubicBezTo>
                    <a:pt x="24487" y="239145"/>
                    <a:pt x="15553" y="223323"/>
                    <a:pt x="9328" y="205326"/>
                  </a:cubicBezTo>
                  <a:cubicBezTo>
                    <a:pt x="3096" y="187315"/>
                    <a:pt x="0" y="168387"/>
                    <a:pt x="0" y="148518"/>
                  </a:cubicBezTo>
                  <a:cubicBezTo>
                    <a:pt x="0" y="128664"/>
                    <a:pt x="3096" y="109732"/>
                    <a:pt x="9328" y="91729"/>
                  </a:cubicBezTo>
                  <a:cubicBezTo>
                    <a:pt x="15553" y="73732"/>
                    <a:pt x="24487" y="57914"/>
                    <a:pt x="36137" y="44276"/>
                  </a:cubicBezTo>
                  <a:cubicBezTo>
                    <a:pt x="47779" y="30640"/>
                    <a:pt x="61952" y="19848"/>
                    <a:pt x="78621" y="11909"/>
                  </a:cubicBezTo>
                  <a:cubicBezTo>
                    <a:pt x="95310" y="3960"/>
                    <a:pt x="114243" y="0"/>
                    <a:pt x="135425"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4" name="Shape 1319">
              <a:extLst>
                <a:ext uri="{FF2B5EF4-FFF2-40B4-BE49-F238E27FC236}">
                  <a16:creationId xmlns:a16="http://schemas.microsoft.com/office/drawing/2014/main" id="{39EDC982-CCEC-9E3B-2778-43F935E9EECE}"/>
                </a:ext>
              </a:extLst>
            </p:cNvPr>
            <p:cNvSpPr/>
            <p:nvPr/>
          </p:nvSpPr>
          <p:spPr bwMode="auto">
            <a:xfrm>
              <a:off x="8768990" y="5219546"/>
              <a:ext cx="61913" cy="142875"/>
            </a:xfrm>
            <a:custGeom>
              <a:avLst/>
              <a:gdLst/>
              <a:ahLst/>
              <a:cxnLst/>
              <a:rect l="0" t="0" r="0" b="0"/>
              <a:pathLst>
                <a:path w="162814" h="375529">
                  <a:moveTo>
                    <a:pt x="57434" y="0"/>
                  </a:moveTo>
                  <a:cubicBezTo>
                    <a:pt x="73555" y="1947"/>
                    <a:pt x="94474" y="35208"/>
                    <a:pt x="91054" y="57855"/>
                  </a:cubicBezTo>
                  <a:cubicBezTo>
                    <a:pt x="89596" y="67485"/>
                    <a:pt x="87991" y="95314"/>
                    <a:pt x="92268" y="101787"/>
                  </a:cubicBezTo>
                  <a:cubicBezTo>
                    <a:pt x="101854" y="105973"/>
                    <a:pt x="121684" y="103816"/>
                    <a:pt x="132559" y="101481"/>
                  </a:cubicBezTo>
                  <a:cubicBezTo>
                    <a:pt x="141038" y="101275"/>
                    <a:pt x="149526" y="101077"/>
                    <a:pt x="158007" y="100869"/>
                  </a:cubicBezTo>
                  <a:lnTo>
                    <a:pt x="162814" y="100842"/>
                  </a:lnTo>
                  <a:lnTo>
                    <a:pt x="162814" y="151149"/>
                  </a:lnTo>
                  <a:lnTo>
                    <a:pt x="162244" y="151157"/>
                  </a:lnTo>
                  <a:cubicBezTo>
                    <a:pt x="145166" y="151153"/>
                    <a:pt x="127497" y="151952"/>
                    <a:pt x="111654" y="152067"/>
                  </a:cubicBezTo>
                  <a:cubicBezTo>
                    <a:pt x="102376" y="152140"/>
                    <a:pt x="85104" y="152798"/>
                    <a:pt x="81360" y="158130"/>
                  </a:cubicBezTo>
                  <a:cubicBezTo>
                    <a:pt x="79110" y="162316"/>
                    <a:pt x="82123" y="169099"/>
                    <a:pt x="81058" y="174484"/>
                  </a:cubicBezTo>
                  <a:cubicBezTo>
                    <a:pt x="78839" y="182062"/>
                    <a:pt x="76618" y="189630"/>
                    <a:pt x="74401" y="197204"/>
                  </a:cubicBezTo>
                  <a:cubicBezTo>
                    <a:pt x="73886" y="200739"/>
                    <a:pt x="73390" y="204274"/>
                    <a:pt x="72885" y="207810"/>
                  </a:cubicBezTo>
                  <a:cubicBezTo>
                    <a:pt x="69652" y="215877"/>
                    <a:pt x="66416" y="223960"/>
                    <a:pt x="63190" y="232038"/>
                  </a:cubicBezTo>
                  <a:cubicBezTo>
                    <a:pt x="60008" y="240383"/>
                    <a:pt x="59998" y="248022"/>
                    <a:pt x="57125" y="256274"/>
                  </a:cubicBezTo>
                  <a:cubicBezTo>
                    <a:pt x="56221" y="257382"/>
                    <a:pt x="55314" y="258499"/>
                    <a:pt x="54403" y="259607"/>
                  </a:cubicBezTo>
                  <a:cubicBezTo>
                    <a:pt x="51030" y="266440"/>
                    <a:pt x="49172" y="273455"/>
                    <a:pt x="47437" y="281722"/>
                  </a:cubicBezTo>
                  <a:cubicBezTo>
                    <a:pt x="45057" y="293029"/>
                    <a:pt x="44039" y="302602"/>
                    <a:pt x="40169" y="312311"/>
                  </a:cubicBezTo>
                  <a:cubicBezTo>
                    <a:pt x="38909" y="315472"/>
                    <a:pt x="33825" y="319450"/>
                    <a:pt x="35625" y="324126"/>
                  </a:cubicBezTo>
                  <a:cubicBezTo>
                    <a:pt x="35625" y="324328"/>
                    <a:pt x="35625" y="324526"/>
                    <a:pt x="35625" y="324726"/>
                  </a:cubicBezTo>
                  <a:cubicBezTo>
                    <a:pt x="41896" y="325623"/>
                    <a:pt x="45393" y="321361"/>
                    <a:pt x="49557" y="319284"/>
                  </a:cubicBezTo>
                  <a:cubicBezTo>
                    <a:pt x="56423" y="317055"/>
                    <a:pt x="63288" y="314844"/>
                    <a:pt x="70156" y="312613"/>
                  </a:cubicBezTo>
                  <a:cubicBezTo>
                    <a:pt x="91894" y="308377"/>
                    <a:pt x="109617" y="298936"/>
                    <a:pt x="125593" y="288680"/>
                  </a:cubicBezTo>
                  <a:cubicBezTo>
                    <a:pt x="135954" y="282032"/>
                    <a:pt x="147776" y="278064"/>
                    <a:pt x="157697" y="271116"/>
                  </a:cubicBezTo>
                  <a:lnTo>
                    <a:pt x="162814" y="266370"/>
                  </a:lnTo>
                  <a:lnTo>
                    <a:pt x="162814" y="369893"/>
                  </a:lnTo>
                  <a:lnTo>
                    <a:pt x="161337" y="369573"/>
                  </a:lnTo>
                  <a:cubicBezTo>
                    <a:pt x="155610" y="367966"/>
                    <a:pt x="147178" y="364781"/>
                    <a:pt x="138010" y="366231"/>
                  </a:cubicBezTo>
                  <a:cubicBezTo>
                    <a:pt x="123472" y="366332"/>
                    <a:pt x="108932" y="366430"/>
                    <a:pt x="94384" y="366541"/>
                  </a:cubicBezTo>
                  <a:cubicBezTo>
                    <a:pt x="72917" y="367726"/>
                    <a:pt x="48723" y="369734"/>
                    <a:pt x="29257" y="373205"/>
                  </a:cubicBezTo>
                  <a:cubicBezTo>
                    <a:pt x="23549" y="374220"/>
                    <a:pt x="17103" y="374135"/>
                    <a:pt x="10915" y="374217"/>
                  </a:cubicBezTo>
                  <a:lnTo>
                    <a:pt x="0" y="375529"/>
                  </a:lnTo>
                  <a:lnTo>
                    <a:pt x="0" y="290541"/>
                  </a:lnTo>
                  <a:lnTo>
                    <a:pt x="2908" y="283835"/>
                  </a:lnTo>
                  <a:cubicBezTo>
                    <a:pt x="3473" y="280141"/>
                    <a:pt x="882" y="276663"/>
                    <a:pt x="2296" y="272639"/>
                  </a:cubicBezTo>
                  <a:cubicBezTo>
                    <a:pt x="4352" y="266781"/>
                    <a:pt x="9230" y="261763"/>
                    <a:pt x="11693" y="256576"/>
                  </a:cubicBezTo>
                  <a:cubicBezTo>
                    <a:pt x="13982" y="251729"/>
                    <a:pt x="14648" y="247730"/>
                    <a:pt x="16538" y="242636"/>
                  </a:cubicBezTo>
                  <a:cubicBezTo>
                    <a:pt x="18316" y="237856"/>
                    <a:pt x="21819" y="233302"/>
                    <a:pt x="23806" y="229007"/>
                  </a:cubicBezTo>
                  <a:cubicBezTo>
                    <a:pt x="26632" y="220928"/>
                    <a:pt x="29465" y="212853"/>
                    <a:pt x="32285" y="204775"/>
                  </a:cubicBezTo>
                  <a:cubicBezTo>
                    <a:pt x="32699" y="202662"/>
                    <a:pt x="33098" y="200530"/>
                    <a:pt x="33498" y="198417"/>
                  </a:cubicBezTo>
                  <a:cubicBezTo>
                    <a:pt x="35672" y="192366"/>
                    <a:pt x="50238" y="171007"/>
                    <a:pt x="37141" y="167518"/>
                  </a:cubicBezTo>
                  <a:cubicBezTo>
                    <a:pt x="32497" y="168016"/>
                    <a:pt x="27839" y="168530"/>
                    <a:pt x="23194" y="169035"/>
                  </a:cubicBezTo>
                  <a:lnTo>
                    <a:pt x="0" y="174749"/>
                  </a:lnTo>
                  <a:lnTo>
                    <a:pt x="0" y="115691"/>
                  </a:lnTo>
                  <a:lnTo>
                    <a:pt x="10479" y="114505"/>
                  </a:lnTo>
                  <a:cubicBezTo>
                    <a:pt x="14925" y="113493"/>
                    <a:pt x="19364" y="112485"/>
                    <a:pt x="23806" y="111474"/>
                  </a:cubicBezTo>
                  <a:cubicBezTo>
                    <a:pt x="30809" y="110048"/>
                    <a:pt x="41500" y="111067"/>
                    <a:pt x="48042" y="110260"/>
                  </a:cubicBezTo>
                  <a:cubicBezTo>
                    <a:pt x="51203" y="100184"/>
                    <a:pt x="48521" y="86368"/>
                    <a:pt x="48340" y="74524"/>
                  </a:cubicBezTo>
                  <a:cubicBezTo>
                    <a:pt x="48442" y="58269"/>
                    <a:pt x="48538" y="42004"/>
                    <a:pt x="48642" y="25751"/>
                  </a:cubicBezTo>
                  <a:cubicBezTo>
                    <a:pt x="47444" y="20906"/>
                    <a:pt x="46224" y="16049"/>
                    <a:pt x="45010" y="11203"/>
                  </a:cubicBezTo>
                  <a:cubicBezTo>
                    <a:pt x="46360" y="5224"/>
                    <a:pt x="52217" y="2445"/>
                    <a:pt x="57434"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5" name="Shape 1320">
              <a:extLst>
                <a:ext uri="{FF2B5EF4-FFF2-40B4-BE49-F238E27FC236}">
                  <a16:creationId xmlns:a16="http://schemas.microsoft.com/office/drawing/2014/main" id="{AE2D56B1-20E0-3220-D8FE-90ACF3D98841}"/>
                </a:ext>
              </a:extLst>
            </p:cNvPr>
            <p:cNvSpPr/>
            <p:nvPr/>
          </p:nvSpPr>
          <p:spPr bwMode="auto">
            <a:xfrm>
              <a:off x="8768990" y="5157633"/>
              <a:ext cx="61913" cy="44450"/>
            </a:xfrm>
            <a:custGeom>
              <a:avLst/>
              <a:gdLst/>
              <a:ahLst/>
              <a:cxnLst/>
              <a:rect l="0" t="0" r="0" b="0"/>
              <a:pathLst>
                <a:path w="162814" h="115075">
                  <a:moveTo>
                    <a:pt x="162814" y="0"/>
                  </a:moveTo>
                  <a:lnTo>
                    <a:pt x="162814" y="105749"/>
                  </a:lnTo>
                  <a:lnTo>
                    <a:pt x="139803" y="104802"/>
                  </a:lnTo>
                  <a:cubicBezTo>
                    <a:pt x="130791" y="105290"/>
                    <a:pt x="121888" y="106358"/>
                    <a:pt x="112874" y="107152"/>
                  </a:cubicBezTo>
                  <a:cubicBezTo>
                    <a:pt x="95803" y="107252"/>
                    <a:pt x="78735" y="107350"/>
                    <a:pt x="61675" y="107454"/>
                  </a:cubicBezTo>
                  <a:cubicBezTo>
                    <a:pt x="50688" y="109225"/>
                    <a:pt x="38992" y="109457"/>
                    <a:pt x="27788" y="110153"/>
                  </a:cubicBezTo>
                  <a:lnTo>
                    <a:pt x="0" y="115075"/>
                  </a:lnTo>
                  <a:lnTo>
                    <a:pt x="0" y="17412"/>
                  </a:lnTo>
                  <a:lnTo>
                    <a:pt x="4727" y="15971"/>
                  </a:lnTo>
                  <a:cubicBezTo>
                    <a:pt x="9770" y="15971"/>
                    <a:pt x="14829" y="15971"/>
                    <a:pt x="19868" y="15971"/>
                  </a:cubicBezTo>
                  <a:cubicBezTo>
                    <a:pt x="21279" y="15261"/>
                    <a:pt x="22697" y="14556"/>
                    <a:pt x="24112" y="13846"/>
                  </a:cubicBezTo>
                  <a:cubicBezTo>
                    <a:pt x="27439" y="13447"/>
                    <a:pt x="30776" y="13047"/>
                    <a:pt x="34110" y="12641"/>
                  </a:cubicBezTo>
                  <a:cubicBezTo>
                    <a:pt x="35921" y="11827"/>
                    <a:pt x="37742" y="11020"/>
                    <a:pt x="39553" y="10214"/>
                  </a:cubicBezTo>
                  <a:cubicBezTo>
                    <a:pt x="42387" y="9912"/>
                    <a:pt x="45212" y="9617"/>
                    <a:pt x="48042" y="9299"/>
                  </a:cubicBezTo>
                  <a:cubicBezTo>
                    <a:pt x="49056" y="8501"/>
                    <a:pt x="50055" y="7687"/>
                    <a:pt x="51069" y="6888"/>
                  </a:cubicBezTo>
                  <a:cubicBezTo>
                    <a:pt x="58539" y="5667"/>
                    <a:pt x="66013" y="4461"/>
                    <a:pt x="73482" y="3248"/>
                  </a:cubicBezTo>
                  <a:cubicBezTo>
                    <a:pt x="82987" y="3148"/>
                    <a:pt x="92469" y="3050"/>
                    <a:pt x="101962" y="2946"/>
                  </a:cubicBezTo>
                  <a:cubicBezTo>
                    <a:pt x="112388" y="1103"/>
                    <a:pt x="127987" y="217"/>
                    <a:pt x="138913" y="217"/>
                  </a:cubicBezTo>
                  <a:lnTo>
                    <a:pt x="162814"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6" name="Shape 1321">
              <a:extLst>
                <a:ext uri="{FF2B5EF4-FFF2-40B4-BE49-F238E27FC236}">
                  <a16:creationId xmlns:a16="http://schemas.microsoft.com/office/drawing/2014/main" id="{9C65164E-7C6B-DC57-8A87-C2026647AAD6}"/>
                </a:ext>
              </a:extLst>
            </p:cNvPr>
            <p:cNvSpPr/>
            <p:nvPr/>
          </p:nvSpPr>
          <p:spPr bwMode="auto">
            <a:xfrm>
              <a:off x="8907103" y="5446558"/>
              <a:ext cx="39687" cy="107950"/>
            </a:xfrm>
            <a:custGeom>
              <a:avLst/>
              <a:gdLst/>
              <a:ahLst/>
              <a:cxnLst/>
              <a:rect l="0" t="0" r="0" b="0"/>
              <a:pathLst>
                <a:path w="105436" h="282773">
                  <a:moveTo>
                    <a:pt x="0" y="0"/>
                  </a:moveTo>
                  <a:lnTo>
                    <a:pt x="105436" y="0"/>
                  </a:lnTo>
                  <a:lnTo>
                    <a:pt x="105436" y="47126"/>
                  </a:lnTo>
                  <a:lnTo>
                    <a:pt x="103251" y="46866"/>
                  </a:lnTo>
                  <a:lnTo>
                    <a:pt x="53211" y="46866"/>
                  </a:lnTo>
                  <a:lnTo>
                    <a:pt x="53211" y="131854"/>
                  </a:lnTo>
                  <a:lnTo>
                    <a:pt x="105436" y="131854"/>
                  </a:lnTo>
                  <a:lnTo>
                    <a:pt x="105436" y="181370"/>
                  </a:lnTo>
                  <a:lnTo>
                    <a:pt x="104036" y="178712"/>
                  </a:lnTo>
                  <a:lnTo>
                    <a:pt x="53211" y="178712"/>
                  </a:lnTo>
                  <a:lnTo>
                    <a:pt x="53211"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7" name="Shape 1322">
              <a:extLst>
                <a:ext uri="{FF2B5EF4-FFF2-40B4-BE49-F238E27FC236}">
                  <a16:creationId xmlns:a16="http://schemas.microsoft.com/office/drawing/2014/main" id="{E88D37A4-75F1-4FE5-E1C2-43D3CFBA43E2}"/>
                </a:ext>
              </a:extLst>
            </p:cNvPr>
            <p:cNvSpPr/>
            <p:nvPr/>
          </p:nvSpPr>
          <p:spPr bwMode="auto">
            <a:xfrm>
              <a:off x="8830903" y="5443383"/>
              <a:ext cx="52387" cy="114300"/>
            </a:xfrm>
            <a:custGeom>
              <a:avLst/>
              <a:gdLst/>
              <a:ahLst/>
              <a:cxnLst/>
              <a:rect l="0" t="0" r="0" b="0"/>
              <a:pathLst>
                <a:path w="135424" h="297063">
                  <a:moveTo>
                    <a:pt x="0" y="0"/>
                  </a:moveTo>
                  <a:lnTo>
                    <a:pt x="30073" y="2973"/>
                  </a:lnTo>
                  <a:cubicBezTo>
                    <a:pt x="39539" y="4956"/>
                    <a:pt x="48445" y="7934"/>
                    <a:pt x="56786" y="11908"/>
                  </a:cubicBezTo>
                  <a:cubicBezTo>
                    <a:pt x="73465" y="19847"/>
                    <a:pt x="87630" y="30639"/>
                    <a:pt x="99288" y="44275"/>
                  </a:cubicBezTo>
                  <a:cubicBezTo>
                    <a:pt x="110934" y="57913"/>
                    <a:pt x="119866" y="73732"/>
                    <a:pt x="126090" y="91728"/>
                  </a:cubicBezTo>
                  <a:cubicBezTo>
                    <a:pt x="132310" y="109731"/>
                    <a:pt x="135424" y="128663"/>
                    <a:pt x="135424" y="148517"/>
                  </a:cubicBezTo>
                  <a:cubicBezTo>
                    <a:pt x="135424" y="168386"/>
                    <a:pt x="132310" y="187314"/>
                    <a:pt x="126090" y="205325"/>
                  </a:cubicBezTo>
                  <a:cubicBezTo>
                    <a:pt x="119866" y="223322"/>
                    <a:pt x="110934" y="239144"/>
                    <a:pt x="99288" y="252780"/>
                  </a:cubicBezTo>
                  <a:cubicBezTo>
                    <a:pt x="87630" y="266417"/>
                    <a:pt x="73465" y="277210"/>
                    <a:pt x="56786" y="285137"/>
                  </a:cubicBezTo>
                  <a:cubicBezTo>
                    <a:pt x="48445" y="289112"/>
                    <a:pt x="39539" y="292093"/>
                    <a:pt x="30073" y="294081"/>
                  </a:cubicBezTo>
                  <a:lnTo>
                    <a:pt x="0" y="297063"/>
                  </a:lnTo>
                  <a:lnTo>
                    <a:pt x="0" y="247808"/>
                  </a:lnTo>
                  <a:lnTo>
                    <a:pt x="36137" y="239266"/>
                  </a:lnTo>
                  <a:cubicBezTo>
                    <a:pt x="46196" y="233578"/>
                    <a:pt x="54465" y="226037"/>
                    <a:pt x="60944" y="216637"/>
                  </a:cubicBezTo>
                  <a:cubicBezTo>
                    <a:pt x="67449" y="207240"/>
                    <a:pt x="72209" y="196646"/>
                    <a:pt x="75254" y="184863"/>
                  </a:cubicBezTo>
                  <a:cubicBezTo>
                    <a:pt x="78300" y="173076"/>
                    <a:pt x="79826" y="160970"/>
                    <a:pt x="79826" y="148517"/>
                  </a:cubicBezTo>
                  <a:cubicBezTo>
                    <a:pt x="79826" y="136347"/>
                    <a:pt x="78300" y="124311"/>
                    <a:pt x="75254" y="112380"/>
                  </a:cubicBezTo>
                  <a:cubicBezTo>
                    <a:pt x="72209" y="100475"/>
                    <a:pt x="67449" y="89805"/>
                    <a:pt x="60944" y="80420"/>
                  </a:cubicBezTo>
                  <a:cubicBezTo>
                    <a:pt x="54465" y="71010"/>
                    <a:pt x="46196" y="63467"/>
                    <a:pt x="36137" y="57773"/>
                  </a:cubicBezTo>
                  <a:lnTo>
                    <a:pt x="0" y="49239"/>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8" name="Shape 1323">
              <a:extLst>
                <a:ext uri="{FF2B5EF4-FFF2-40B4-BE49-F238E27FC236}">
                  <a16:creationId xmlns:a16="http://schemas.microsoft.com/office/drawing/2014/main" id="{FC17116B-F5FF-AACB-A5B7-48298BB8C21A}"/>
                </a:ext>
              </a:extLst>
            </p:cNvPr>
            <p:cNvSpPr/>
            <p:nvPr/>
          </p:nvSpPr>
          <p:spPr bwMode="auto">
            <a:xfrm>
              <a:off x="8830903" y="5254471"/>
              <a:ext cx="71437" cy="109537"/>
            </a:xfrm>
            <a:custGeom>
              <a:avLst/>
              <a:gdLst/>
              <a:ahLst/>
              <a:cxnLst/>
              <a:rect l="0" t="0" r="0" b="0"/>
              <a:pathLst>
                <a:path w="187527" h="283902">
                  <a:moveTo>
                    <a:pt x="108149" y="464"/>
                  </a:moveTo>
                  <a:cubicBezTo>
                    <a:pt x="115029" y="618"/>
                    <a:pt x="121932" y="1384"/>
                    <a:pt x="128782" y="3026"/>
                  </a:cubicBezTo>
                  <a:cubicBezTo>
                    <a:pt x="149428" y="7965"/>
                    <a:pt x="181962" y="43442"/>
                    <a:pt x="186030" y="65421"/>
                  </a:cubicBezTo>
                  <a:cubicBezTo>
                    <a:pt x="187527" y="73524"/>
                    <a:pt x="183535" y="77379"/>
                    <a:pt x="182401" y="82993"/>
                  </a:cubicBezTo>
                  <a:cubicBezTo>
                    <a:pt x="180921" y="90267"/>
                    <a:pt x="181130" y="95243"/>
                    <a:pt x="179064" y="101467"/>
                  </a:cubicBezTo>
                  <a:cubicBezTo>
                    <a:pt x="171331" y="124853"/>
                    <a:pt x="154878" y="142025"/>
                    <a:pt x="142113" y="160839"/>
                  </a:cubicBezTo>
                  <a:cubicBezTo>
                    <a:pt x="135605" y="170418"/>
                    <a:pt x="131008" y="180747"/>
                    <a:pt x="125748" y="191442"/>
                  </a:cubicBezTo>
                  <a:cubicBezTo>
                    <a:pt x="124542" y="192551"/>
                    <a:pt x="123332" y="193660"/>
                    <a:pt x="122112" y="194772"/>
                  </a:cubicBezTo>
                  <a:cubicBezTo>
                    <a:pt x="116758" y="204190"/>
                    <a:pt x="111106" y="212934"/>
                    <a:pt x="105153" y="221430"/>
                  </a:cubicBezTo>
                  <a:cubicBezTo>
                    <a:pt x="104645" y="223043"/>
                    <a:pt x="104148" y="224663"/>
                    <a:pt x="103636" y="226275"/>
                  </a:cubicBezTo>
                  <a:cubicBezTo>
                    <a:pt x="101721" y="229152"/>
                    <a:pt x="99425" y="232648"/>
                    <a:pt x="97275" y="235669"/>
                  </a:cubicBezTo>
                  <a:cubicBezTo>
                    <a:pt x="85748" y="251839"/>
                    <a:pt x="69772" y="262528"/>
                    <a:pt x="50321" y="270804"/>
                  </a:cubicBezTo>
                  <a:cubicBezTo>
                    <a:pt x="42840" y="273991"/>
                    <a:pt x="35690" y="279919"/>
                    <a:pt x="27291" y="282321"/>
                  </a:cubicBezTo>
                  <a:cubicBezTo>
                    <a:pt x="21744" y="283902"/>
                    <a:pt x="16660" y="281817"/>
                    <a:pt x="12455" y="280500"/>
                  </a:cubicBezTo>
                  <a:lnTo>
                    <a:pt x="0" y="277796"/>
                  </a:lnTo>
                  <a:lnTo>
                    <a:pt x="0" y="174273"/>
                  </a:lnTo>
                  <a:lnTo>
                    <a:pt x="13800" y="161472"/>
                  </a:lnTo>
                  <a:cubicBezTo>
                    <a:pt x="19583" y="154882"/>
                    <a:pt x="24915" y="147830"/>
                    <a:pt x="30019" y="141154"/>
                  </a:cubicBezTo>
                  <a:cubicBezTo>
                    <a:pt x="34008" y="135948"/>
                    <a:pt x="39711" y="131664"/>
                    <a:pt x="43354" y="126005"/>
                  </a:cubicBezTo>
                  <a:cubicBezTo>
                    <a:pt x="49773" y="116066"/>
                    <a:pt x="54190" y="105629"/>
                    <a:pt x="60322" y="95106"/>
                  </a:cubicBezTo>
                  <a:cubicBezTo>
                    <a:pt x="62643" y="91107"/>
                    <a:pt x="66840" y="86128"/>
                    <a:pt x="68190" y="81476"/>
                  </a:cubicBezTo>
                  <a:cubicBezTo>
                    <a:pt x="69364" y="77466"/>
                    <a:pt x="71189" y="63710"/>
                    <a:pt x="68190" y="61485"/>
                  </a:cubicBezTo>
                  <a:cubicBezTo>
                    <a:pt x="65455" y="59866"/>
                    <a:pt x="63785" y="61811"/>
                    <a:pt x="60624" y="61485"/>
                  </a:cubicBezTo>
                  <a:cubicBezTo>
                    <a:pt x="49075" y="60298"/>
                    <a:pt x="35621" y="58746"/>
                    <a:pt x="22453" y="58757"/>
                  </a:cubicBezTo>
                  <a:lnTo>
                    <a:pt x="0" y="59052"/>
                  </a:lnTo>
                  <a:lnTo>
                    <a:pt x="0" y="8745"/>
                  </a:lnTo>
                  <a:lnTo>
                    <a:pt x="48805" y="8475"/>
                  </a:lnTo>
                  <a:cubicBezTo>
                    <a:pt x="67065" y="5043"/>
                    <a:pt x="87508" y="0"/>
                    <a:pt x="108149" y="464"/>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19" name="Shape 1324">
              <a:extLst>
                <a:ext uri="{FF2B5EF4-FFF2-40B4-BE49-F238E27FC236}">
                  <a16:creationId xmlns:a16="http://schemas.microsoft.com/office/drawing/2014/main" id="{FC62C187-F077-BD6D-6276-9494C6B8530F}"/>
                </a:ext>
              </a:extLst>
            </p:cNvPr>
            <p:cNvSpPr/>
            <p:nvPr/>
          </p:nvSpPr>
          <p:spPr bwMode="auto">
            <a:xfrm>
              <a:off x="8830903" y="5157633"/>
              <a:ext cx="23812" cy="44450"/>
            </a:xfrm>
            <a:custGeom>
              <a:avLst/>
              <a:gdLst/>
              <a:ahLst/>
              <a:cxnLst/>
              <a:rect l="0" t="0" r="0" b="0"/>
              <a:pathLst>
                <a:path w="61348" h="117453">
                  <a:moveTo>
                    <a:pt x="9424" y="0"/>
                  </a:moveTo>
                  <a:cubicBezTo>
                    <a:pt x="13464" y="0"/>
                    <a:pt x="17506" y="0"/>
                    <a:pt x="21546" y="0"/>
                  </a:cubicBezTo>
                  <a:cubicBezTo>
                    <a:pt x="24674" y="1620"/>
                    <a:pt x="27810" y="3234"/>
                    <a:pt x="30938" y="4850"/>
                  </a:cubicBezTo>
                  <a:cubicBezTo>
                    <a:pt x="46865" y="13490"/>
                    <a:pt x="54539" y="19016"/>
                    <a:pt x="59706" y="38473"/>
                  </a:cubicBezTo>
                  <a:cubicBezTo>
                    <a:pt x="59706" y="47362"/>
                    <a:pt x="59706" y="56251"/>
                    <a:pt x="59706" y="65132"/>
                  </a:cubicBezTo>
                  <a:cubicBezTo>
                    <a:pt x="59706" y="82239"/>
                    <a:pt x="61348" y="102715"/>
                    <a:pt x="51231" y="109659"/>
                  </a:cubicBezTo>
                  <a:cubicBezTo>
                    <a:pt x="39877" y="117453"/>
                    <a:pt x="18320" y="108242"/>
                    <a:pt x="4579" y="106023"/>
                  </a:cubicBezTo>
                  <a:lnTo>
                    <a:pt x="0" y="105835"/>
                  </a:lnTo>
                  <a:lnTo>
                    <a:pt x="0" y="86"/>
                  </a:lnTo>
                  <a:lnTo>
                    <a:pt x="9424"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0" name="Shape 1325">
              <a:extLst>
                <a:ext uri="{FF2B5EF4-FFF2-40B4-BE49-F238E27FC236}">
                  <a16:creationId xmlns:a16="http://schemas.microsoft.com/office/drawing/2014/main" id="{41BF6679-A417-559B-5CAA-764A53CAAAF7}"/>
                </a:ext>
              </a:extLst>
            </p:cNvPr>
            <p:cNvSpPr/>
            <p:nvPr/>
          </p:nvSpPr>
          <p:spPr bwMode="auto">
            <a:xfrm>
              <a:off x="9673865" y="5468783"/>
              <a:ext cx="28575" cy="85725"/>
            </a:xfrm>
            <a:custGeom>
              <a:avLst/>
              <a:gdLst/>
              <a:ahLst/>
              <a:cxnLst/>
              <a:rect l="0" t="0" r="0" b="0"/>
              <a:pathLst>
                <a:path w="76028" h="227483">
                  <a:moveTo>
                    <a:pt x="76028" y="0"/>
                  </a:moveTo>
                  <a:lnTo>
                    <a:pt x="76028" y="172676"/>
                  </a:lnTo>
                  <a:lnTo>
                    <a:pt x="71877" y="172676"/>
                  </a:lnTo>
                  <a:lnTo>
                    <a:pt x="55598" y="227483"/>
                  </a:lnTo>
                  <a:lnTo>
                    <a:pt x="0" y="227483"/>
                  </a:lnTo>
                  <a:lnTo>
                    <a:pt x="76028"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1" name="Shape 1326">
              <a:extLst>
                <a:ext uri="{FF2B5EF4-FFF2-40B4-BE49-F238E27FC236}">
                  <a16:creationId xmlns:a16="http://schemas.microsoft.com/office/drawing/2014/main" id="{4464E21D-65DC-BBBB-DB0B-F4DB0D1844BE}"/>
                </a:ext>
              </a:extLst>
            </p:cNvPr>
            <p:cNvSpPr/>
            <p:nvPr/>
          </p:nvSpPr>
          <p:spPr bwMode="auto">
            <a:xfrm>
              <a:off x="9550040" y="5446558"/>
              <a:ext cx="79375" cy="107950"/>
            </a:xfrm>
            <a:custGeom>
              <a:avLst/>
              <a:gdLst/>
              <a:ahLst/>
              <a:cxnLst/>
              <a:rect l="0" t="0" r="0" b="0"/>
              <a:pathLst>
                <a:path w="208105" h="282773">
                  <a:moveTo>
                    <a:pt x="0" y="0"/>
                  </a:moveTo>
                  <a:lnTo>
                    <a:pt x="208105" y="0"/>
                  </a:lnTo>
                  <a:lnTo>
                    <a:pt x="208105" y="49244"/>
                  </a:lnTo>
                  <a:lnTo>
                    <a:pt x="130661" y="49244"/>
                  </a:lnTo>
                  <a:lnTo>
                    <a:pt x="130661" y="282773"/>
                  </a:lnTo>
                  <a:lnTo>
                    <a:pt x="77446" y="282773"/>
                  </a:lnTo>
                  <a:lnTo>
                    <a:pt x="77446" y="49244"/>
                  </a:lnTo>
                  <a:lnTo>
                    <a:pt x="0" y="49244"/>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2" name="Shape 1327">
              <a:extLst>
                <a:ext uri="{FF2B5EF4-FFF2-40B4-BE49-F238E27FC236}">
                  <a16:creationId xmlns:a16="http://schemas.microsoft.com/office/drawing/2014/main" id="{46F12C30-9ABC-BA8E-5D8D-7058BE4B21FE}"/>
                </a:ext>
              </a:extLst>
            </p:cNvPr>
            <p:cNvSpPr/>
            <p:nvPr/>
          </p:nvSpPr>
          <p:spPr bwMode="auto">
            <a:xfrm>
              <a:off x="9351603" y="5446558"/>
              <a:ext cx="79375" cy="107950"/>
            </a:xfrm>
            <a:custGeom>
              <a:avLst/>
              <a:gdLst/>
              <a:ahLst/>
              <a:cxnLst/>
              <a:rect l="0" t="0" r="0" b="0"/>
              <a:pathLst>
                <a:path w="210481" h="282773">
                  <a:moveTo>
                    <a:pt x="0" y="0"/>
                  </a:moveTo>
                  <a:lnTo>
                    <a:pt x="200160" y="0"/>
                  </a:lnTo>
                  <a:lnTo>
                    <a:pt x="200160" y="49244"/>
                  </a:lnTo>
                  <a:lnTo>
                    <a:pt x="53211" y="49244"/>
                  </a:lnTo>
                  <a:lnTo>
                    <a:pt x="53211" y="113584"/>
                  </a:lnTo>
                  <a:lnTo>
                    <a:pt x="188251" y="113584"/>
                  </a:lnTo>
                  <a:lnTo>
                    <a:pt x="188251" y="160442"/>
                  </a:lnTo>
                  <a:lnTo>
                    <a:pt x="53211" y="160442"/>
                  </a:lnTo>
                  <a:lnTo>
                    <a:pt x="53211" y="233537"/>
                  </a:lnTo>
                  <a:lnTo>
                    <a:pt x="210481" y="233537"/>
                  </a:lnTo>
                  <a:lnTo>
                    <a:pt x="210481"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3" name="Shape 1328">
              <a:extLst>
                <a:ext uri="{FF2B5EF4-FFF2-40B4-BE49-F238E27FC236}">
                  <a16:creationId xmlns:a16="http://schemas.microsoft.com/office/drawing/2014/main" id="{83AA0853-55F7-50DD-DE6F-255C5F14D213}"/>
                </a:ext>
              </a:extLst>
            </p:cNvPr>
            <p:cNvSpPr/>
            <p:nvPr/>
          </p:nvSpPr>
          <p:spPr bwMode="auto">
            <a:xfrm>
              <a:off x="9205553" y="5446558"/>
              <a:ext cx="125412" cy="107950"/>
            </a:xfrm>
            <a:custGeom>
              <a:avLst/>
              <a:gdLst/>
              <a:ahLst/>
              <a:cxnLst/>
              <a:rect l="0" t="0" r="0" b="0"/>
              <a:pathLst>
                <a:path w="324079" h="282773">
                  <a:moveTo>
                    <a:pt x="0" y="0"/>
                  </a:moveTo>
                  <a:lnTo>
                    <a:pt x="53622" y="0"/>
                  </a:lnTo>
                  <a:lnTo>
                    <a:pt x="92545" y="220814"/>
                  </a:lnTo>
                  <a:lnTo>
                    <a:pt x="94125" y="220814"/>
                  </a:lnTo>
                  <a:lnTo>
                    <a:pt x="137023" y="0"/>
                  </a:lnTo>
                  <a:lnTo>
                    <a:pt x="190242" y="0"/>
                  </a:lnTo>
                  <a:lnTo>
                    <a:pt x="231944" y="218441"/>
                  </a:lnTo>
                  <a:lnTo>
                    <a:pt x="232747" y="218441"/>
                  </a:lnTo>
                  <a:lnTo>
                    <a:pt x="270468" y="0"/>
                  </a:lnTo>
                  <a:lnTo>
                    <a:pt x="324079" y="0"/>
                  </a:lnTo>
                  <a:lnTo>
                    <a:pt x="266101" y="282773"/>
                  </a:lnTo>
                  <a:lnTo>
                    <a:pt x="204149" y="282773"/>
                  </a:lnTo>
                  <a:lnTo>
                    <a:pt x="162446" y="79423"/>
                  </a:lnTo>
                  <a:lnTo>
                    <a:pt x="161647" y="79423"/>
                  </a:lnTo>
                  <a:lnTo>
                    <a:pt x="119942" y="282773"/>
                  </a:lnTo>
                  <a:lnTo>
                    <a:pt x="57978"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4" name="Shape 1329">
              <a:extLst>
                <a:ext uri="{FF2B5EF4-FFF2-40B4-BE49-F238E27FC236}">
                  <a16:creationId xmlns:a16="http://schemas.microsoft.com/office/drawing/2014/main" id="{D88E9384-A693-EB74-4032-A1A7EBDAD95C}"/>
                </a:ext>
              </a:extLst>
            </p:cNvPr>
            <p:cNvSpPr/>
            <p:nvPr/>
          </p:nvSpPr>
          <p:spPr bwMode="auto">
            <a:xfrm>
              <a:off x="9099190" y="5446558"/>
              <a:ext cx="87313" cy="107950"/>
            </a:xfrm>
            <a:custGeom>
              <a:avLst/>
              <a:gdLst/>
              <a:ahLst/>
              <a:cxnLst/>
              <a:rect l="0" t="0" r="0" b="0"/>
              <a:pathLst>
                <a:path w="227960" h="282773">
                  <a:moveTo>
                    <a:pt x="0" y="0"/>
                  </a:moveTo>
                  <a:lnTo>
                    <a:pt x="53219" y="0"/>
                  </a:lnTo>
                  <a:lnTo>
                    <a:pt x="53219" y="106039"/>
                  </a:lnTo>
                  <a:lnTo>
                    <a:pt x="174741" y="106039"/>
                  </a:lnTo>
                  <a:lnTo>
                    <a:pt x="174741" y="0"/>
                  </a:lnTo>
                  <a:lnTo>
                    <a:pt x="227960" y="0"/>
                  </a:lnTo>
                  <a:lnTo>
                    <a:pt x="227960" y="282773"/>
                  </a:lnTo>
                  <a:lnTo>
                    <a:pt x="174741" y="282773"/>
                  </a:lnTo>
                  <a:lnTo>
                    <a:pt x="174741" y="155293"/>
                  </a:lnTo>
                  <a:lnTo>
                    <a:pt x="53219" y="155293"/>
                  </a:lnTo>
                  <a:lnTo>
                    <a:pt x="53219"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5" name="Shape 1330">
              <a:extLst>
                <a:ext uri="{FF2B5EF4-FFF2-40B4-BE49-F238E27FC236}">
                  <a16:creationId xmlns:a16="http://schemas.microsoft.com/office/drawing/2014/main" id="{E69980E6-41D0-7B19-D8A5-30DE26E9B475}"/>
                </a:ext>
              </a:extLst>
            </p:cNvPr>
            <p:cNvSpPr/>
            <p:nvPr/>
          </p:nvSpPr>
          <p:spPr bwMode="auto">
            <a:xfrm>
              <a:off x="8999178" y="5446558"/>
              <a:ext cx="80962" cy="107950"/>
            </a:xfrm>
            <a:custGeom>
              <a:avLst/>
              <a:gdLst/>
              <a:ahLst/>
              <a:cxnLst/>
              <a:rect l="0" t="0" r="0" b="0"/>
              <a:pathLst>
                <a:path w="208112" h="282773">
                  <a:moveTo>
                    <a:pt x="0" y="0"/>
                  </a:moveTo>
                  <a:lnTo>
                    <a:pt x="208112" y="0"/>
                  </a:lnTo>
                  <a:lnTo>
                    <a:pt x="208112" y="49244"/>
                  </a:lnTo>
                  <a:lnTo>
                    <a:pt x="130677" y="49244"/>
                  </a:lnTo>
                  <a:lnTo>
                    <a:pt x="130677" y="282773"/>
                  </a:lnTo>
                  <a:lnTo>
                    <a:pt x="77458" y="282773"/>
                  </a:lnTo>
                  <a:lnTo>
                    <a:pt x="77458" y="49244"/>
                  </a:lnTo>
                  <a:lnTo>
                    <a:pt x="0" y="49244"/>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6" name="Shape 1331">
              <a:extLst>
                <a:ext uri="{FF2B5EF4-FFF2-40B4-BE49-F238E27FC236}">
                  <a16:creationId xmlns:a16="http://schemas.microsoft.com/office/drawing/2014/main" id="{4C7C45B3-DEFD-5C67-00CC-22E000C31589}"/>
                </a:ext>
              </a:extLst>
            </p:cNvPr>
            <p:cNvSpPr/>
            <p:nvPr/>
          </p:nvSpPr>
          <p:spPr bwMode="auto">
            <a:xfrm>
              <a:off x="8946790" y="5446558"/>
              <a:ext cx="44450" cy="107950"/>
            </a:xfrm>
            <a:custGeom>
              <a:avLst/>
              <a:gdLst/>
              <a:ahLst/>
              <a:cxnLst/>
              <a:rect l="0" t="0" r="0" b="0"/>
              <a:pathLst>
                <a:path w="114985" h="282773">
                  <a:moveTo>
                    <a:pt x="0" y="0"/>
                  </a:moveTo>
                  <a:lnTo>
                    <a:pt x="12514" y="0"/>
                  </a:lnTo>
                  <a:cubicBezTo>
                    <a:pt x="27609" y="0"/>
                    <a:pt x="41033" y="2117"/>
                    <a:pt x="52820" y="6354"/>
                  </a:cubicBezTo>
                  <a:cubicBezTo>
                    <a:pt x="64603" y="10596"/>
                    <a:pt x="74524" y="16471"/>
                    <a:pt x="82620" y="24023"/>
                  </a:cubicBezTo>
                  <a:cubicBezTo>
                    <a:pt x="90685" y="31572"/>
                    <a:pt x="96901" y="40583"/>
                    <a:pt x="101275" y="51034"/>
                  </a:cubicBezTo>
                  <a:cubicBezTo>
                    <a:pt x="105643" y="61502"/>
                    <a:pt x="107824" y="72940"/>
                    <a:pt x="107824" y="85389"/>
                  </a:cubicBezTo>
                  <a:cubicBezTo>
                    <a:pt x="107824" y="101273"/>
                    <a:pt x="105513" y="114322"/>
                    <a:pt x="100883" y="124506"/>
                  </a:cubicBezTo>
                  <a:cubicBezTo>
                    <a:pt x="96257" y="134698"/>
                    <a:pt x="90887" y="142845"/>
                    <a:pt x="84794" y="148929"/>
                  </a:cubicBezTo>
                  <a:cubicBezTo>
                    <a:pt x="78703" y="155016"/>
                    <a:pt x="72552" y="159520"/>
                    <a:pt x="66334" y="162435"/>
                  </a:cubicBezTo>
                  <a:cubicBezTo>
                    <a:pt x="60113" y="165345"/>
                    <a:pt x="55264" y="167468"/>
                    <a:pt x="51827" y="168789"/>
                  </a:cubicBezTo>
                  <a:lnTo>
                    <a:pt x="114985" y="282773"/>
                  </a:lnTo>
                  <a:lnTo>
                    <a:pt x="53414" y="282773"/>
                  </a:lnTo>
                  <a:lnTo>
                    <a:pt x="0" y="181370"/>
                  </a:lnTo>
                  <a:lnTo>
                    <a:pt x="0" y="131854"/>
                  </a:lnTo>
                  <a:lnTo>
                    <a:pt x="5754" y="131854"/>
                  </a:lnTo>
                  <a:cubicBezTo>
                    <a:pt x="19264" y="131854"/>
                    <a:pt x="30392" y="128150"/>
                    <a:pt x="39125" y="120734"/>
                  </a:cubicBezTo>
                  <a:cubicBezTo>
                    <a:pt x="47859" y="113328"/>
                    <a:pt x="52225" y="102856"/>
                    <a:pt x="52225" y="89364"/>
                  </a:cubicBezTo>
                  <a:cubicBezTo>
                    <a:pt x="52225" y="76386"/>
                    <a:pt x="47787" y="66064"/>
                    <a:pt x="38923" y="58382"/>
                  </a:cubicBezTo>
                  <a:cubicBezTo>
                    <a:pt x="34496" y="54542"/>
                    <a:pt x="28853" y="51663"/>
                    <a:pt x="21999" y="49744"/>
                  </a:cubicBezTo>
                  <a:lnTo>
                    <a:pt x="0" y="47126"/>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7" name="Shape 1332">
              <a:extLst>
                <a:ext uri="{FF2B5EF4-FFF2-40B4-BE49-F238E27FC236}">
                  <a16:creationId xmlns:a16="http://schemas.microsoft.com/office/drawing/2014/main" id="{EE40834B-388E-9A23-7248-0B4C778E71E3}"/>
                </a:ext>
              </a:extLst>
            </p:cNvPr>
            <p:cNvSpPr/>
            <p:nvPr/>
          </p:nvSpPr>
          <p:spPr bwMode="auto">
            <a:xfrm>
              <a:off x="9442090" y="5443383"/>
              <a:ext cx="95250" cy="114300"/>
            </a:xfrm>
            <a:custGeom>
              <a:avLst/>
              <a:gdLst/>
              <a:ahLst/>
              <a:cxnLst/>
              <a:rect l="0" t="0" r="0" b="0"/>
              <a:pathLst>
                <a:path w="246230" h="297064">
                  <a:moveTo>
                    <a:pt x="125504" y="0"/>
                  </a:moveTo>
                  <a:cubicBezTo>
                    <a:pt x="149861" y="0"/>
                    <a:pt x="171893" y="4554"/>
                    <a:pt x="191625" y="13695"/>
                  </a:cubicBezTo>
                  <a:cubicBezTo>
                    <a:pt x="211350" y="22821"/>
                    <a:pt x="228625" y="37196"/>
                    <a:pt x="243454" y="56783"/>
                  </a:cubicBezTo>
                  <a:lnTo>
                    <a:pt x="199372" y="90148"/>
                  </a:lnTo>
                  <a:cubicBezTo>
                    <a:pt x="192489" y="77177"/>
                    <a:pt x="182762" y="67104"/>
                    <a:pt x="170184" y="59973"/>
                  </a:cubicBezTo>
                  <a:cubicBezTo>
                    <a:pt x="157604" y="52816"/>
                    <a:pt x="142585" y="49238"/>
                    <a:pt x="125104" y="49238"/>
                  </a:cubicBezTo>
                  <a:cubicBezTo>
                    <a:pt x="109739" y="49238"/>
                    <a:pt x="96967" y="51948"/>
                    <a:pt x="86782" y="57374"/>
                  </a:cubicBezTo>
                  <a:cubicBezTo>
                    <a:pt x="76583" y="62817"/>
                    <a:pt x="71486" y="70550"/>
                    <a:pt x="71486" y="80618"/>
                  </a:cubicBezTo>
                  <a:cubicBezTo>
                    <a:pt x="71486" y="86440"/>
                    <a:pt x="73001" y="91263"/>
                    <a:pt x="76054" y="95094"/>
                  </a:cubicBezTo>
                  <a:cubicBezTo>
                    <a:pt x="79093" y="98961"/>
                    <a:pt x="83344" y="102197"/>
                    <a:pt x="88769" y="104828"/>
                  </a:cubicBezTo>
                  <a:cubicBezTo>
                    <a:pt x="94187" y="107485"/>
                    <a:pt x="100405" y="109732"/>
                    <a:pt x="107432" y="111582"/>
                  </a:cubicBezTo>
                  <a:cubicBezTo>
                    <a:pt x="114441" y="113440"/>
                    <a:pt x="121932" y="115171"/>
                    <a:pt x="129860" y="116755"/>
                  </a:cubicBezTo>
                  <a:lnTo>
                    <a:pt x="164417" y="124311"/>
                  </a:lnTo>
                  <a:cubicBezTo>
                    <a:pt x="175015" y="126684"/>
                    <a:pt x="185207" y="129665"/>
                    <a:pt x="195006" y="133243"/>
                  </a:cubicBezTo>
                  <a:cubicBezTo>
                    <a:pt x="204790" y="136804"/>
                    <a:pt x="213473" y="141585"/>
                    <a:pt x="221008" y="147532"/>
                  </a:cubicBezTo>
                  <a:cubicBezTo>
                    <a:pt x="228554" y="153501"/>
                    <a:pt x="234645" y="161039"/>
                    <a:pt x="239296" y="170180"/>
                  </a:cubicBezTo>
                  <a:cubicBezTo>
                    <a:pt x="243926" y="179309"/>
                    <a:pt x="246230" y="190631"/>
                    <a:pt x="246230" y="204124"/>
                  </a:cubicBezTo>
                  <a:cubicBezTo>
                    <a:pt x="246230" y="221343"/>
                    <a:pt x="242533" y="235902"/>
                    <a:pt x="235112" y="247810"/>
                  </a:cubicBezTo>
                  <a:cubicBezTo>
                    <a:pt x="227707" y="259737"/>
                    <a:pt x="218103" y="269320"/>
                    <a:pt x="206320" y="276618"/>
                  </a:cubicBezTo>
                  <a:cubicBezTo>
                    <a:pt x="194541" y="283892"/>
                    <a:pt x="181225" y="289120"/>
                    <a:pt x="166407" y="292292"/>
                  </a:cubicBezTo>
                  <a:cubicBezTo>
                    <a:pt x="151578" y="295477"/>
                    <a:pt x="136883" y="297064"/>
                    <a:pt x="122332" y="297064"/>
                  </a:cubicBezTo>
                  <a:cubicBezTo>
                    <a:pt x="110675" y="297064"/>
                    <a:pt x="99018" y="295802"/>
                    <a:pt x="87380" y="293285"/>
                  </a:cubicBezTo>
                  <a:cubicBezTo>
                    <a:pt x="75720" y="290776"/>
                    <a:pt x="64534" y="286996"/>
                    <a:pt x="53817" y="281971"/>
                  </a:cubicBezTo>
                  <a:cubicBezTo>
                    <a:pt x="43092" y="276941"/>
                    <a:pt x="33092" y="270727"/>
                    <a:pt x="23837" y="263304"/>
                  </a:cubicBezTo>
                  <a:cubicBezTo>
                    <a:pt x="14551" y="255899"/>
                    <a:pt x="6614" y="247292"/>
                    <a:pt x="0" y="237489"/>
                  </a:cubicBezTo>
                  <a:lnTo>
                    <a:pt x="45270" y="204930"/>
                  </a:lnTo>
                  <a:cubicBezTo>
                    <a:pt x="55329" y="219762"/>
                    <a:pt x="67720" y="230605"/>
                    <a:pt x="82401" y="237489"/>
                  </a:cubicBezTo>
                  <a:cubicBezTo>
                    <a:pt x="97110" y="244372"/>
                    <a:pt x="113191" y="247810"/>
                    <a:pt x="130659" y="247810"/>
                  </a:cubicBezTo>
                  <a:cubicBezTo>
                    <a:pt x="137013" y="247810"/>
                    <a:pt x="143766" y="247223"/>
                    <a:pt x="150919" y="246028"/>
                  </a:cubicBezTo>
                  <a:cubicBezTo>
                    <a:pt x="158073" y="244836"/>
                    <a:pt x="164556" y="242856"/>
                    <a:pt x="170374" y="240067"/>
                  </a:cubicBezTo>
                  <a:cubicBezTo>
                    <a:pt x="176196" y="237287"/>
                    <a:pt x="181027" y="233578"/>
                    <a:pt x="184864" y="228946"/>
                  </a:cubicBezTo>
                  <a:cubicBezTo>
                    <a:pt x="188719" y="224317"/>
                    <a:pt x="190631" y="218549"/>
                    <a:pt x="190631" y="211674"/>
                  </a:cubicBezTo>
                  <a:cubicBezTo>
                    <a:pt x="190631" y="206125"/>
                    <a:pt x="189371" y="201486"/>
                    <a:pt x="186863" y="197777"/>
                  </a:cubicBezTo>
                  <a:cubicBezTo>
                    <a:pt x="184349" y="194069"/>
                    <a:pt x="180572" y="190829"/>
                    <a:pt x="175537" y="188050"/>
                  </a:cubicBezTo>
                  <a:cubicBezTo>
                    <a:pt x="170504" y="185256"/>
                    <a:pt x="164417" y="182805"/>
                    <a:pt x="157266" y="180702"/>
                  </a:cubicBezTo>
                  <a:cubicBezTo>
                    <a:pt x="150128" y="178567"/>
                    <a:pt x="141786" y="176465"/>
                    <a:pt x="132258" y="174341"/>
                  </a:cubicBezTo>
                  <a:lnTo>
                    <a:pt x="100876" y="167188"/>
                  </a:lnTo>
                  <a:cubicBezTo>
                    <a:pt x="89485" y="164539"/>
                    <a:pt x="78701" y="161363"/>
                    <a:pt x="68512" y="157656"/>
                  </a:cubicBezTo>
                  <a:cubicBezTo>
                    <a:pt x="58313" y="153965"/>
                    <a:pt x="49310" y="149120"/>
                    <a:pt x="41505" y="143172"/>
                  </a:cubicBezTo>
                  <a:cubicBezTo>
                    <a:pt x="33693" y="137207"/>
                    <a:pt x="27469" y="129806"/>
                    <a:pt x="22836" y="120924"/>
                  </a:cubicBezTo>
                  <a:cubicBezTo>
                    <a:pt x="18199" y="112054"/>
                    <a:pt x="15887" y="101131"/>
                    <a:pt x="15887" y="88161"/>
                  </a:cubicBezTo>
                  <a:cubicBezTo>
                    <a:pt x="15887" y="73343"/>
                    <a:pt x="19135" y="60366"/>
                    <a:pt x="25614" y="49238"/>
                  </a:cubicBezTo>
                  <a:cubicBezTo>
                    <a:pt x="32112" y="38117"/>
                    <a:pt x="40504" y="28912"/>
                    <a:pt x="50839" y="21629"/>
                  </a:cubicBezTo>
                  <a:cubicBezTo>
                    <a:pt x="61164" y="14354"/>
                    <a:pt x="72879" y="8932"/>
                    <a:pt x="85987" y="5347"/>
                  </a:cubicBezTo>
                  <a:cubicBezTo>
                    <a:pt x="99083" y="1778"/>
                    <a:pt x="112263" y="0"/>
                    <a:pt x="125504"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8" name="Shape 1333">
              <a:extLst>
                <a:ext uri="{FF2B5EF4-FFF2-40B4-BE49-F238E27FC236}">
                  <a16:creationId xmlns:a16="http://schemas.microsoft.com/office/drawing/2014/main" id="{E8D71D76-33D7-F369-472B-F063F99970FE}"/>
                </a:ext>
              </a:extLst>
            </p:cNvPr>
            <p:cNvSpPr/>
            <p:nvPr/>
          </p:nvSpPr>
          <p:spPr bwMode="auto">
            <a:xfrm>
              <a:off x="8983303" y="5175096"/>
              <a:ext cx="134937" cy="193675"/>
            </a:xfrm>
            <a:custGeom>
              <a:avLst/>
              <a:gdLst/>
              <a:ahLst/>
              <a:cxnLst/>
              <a:rect l="0" t="0" r="0" b="0"/>
              <a:pathLst>
                <a:path w="347882" h="503064">
                  <a:moveTo>
                    <a:pt x="162080" y="40"/>
                  </a:moveTo>
                  <a:cubicBezTo>
                    <a:pt x="168727" y="81"/>
                    <a:pt x="175105" y="497"/>
                    <a:pt x="180359" y="1926"/>
                  </a:cubicBezTo>
                  <a:cubicBezTo>
                    <a:pt x="183840" y="2873"/>
                    <a:pt x="186501" y="5087"/>
                    <a:pt x="189454" y="6172"/>
                  </a:cubicBezTo>
                  <a:cubicBezTo>
                    <a:pt x="193698" y="7722"/>
                    <a:pt x="197784" y="7827"/>
                    <a:pt x="201264" y="10106"/>
                  </a:cubicBezTo>
                  <a:cubicBezTo>
                    <a:pt x="207136" y="13954"/>
                    <a:pt x="211853" y="19549"/>
                    <a:pt x="217321" y="23736"/>
                  </a:cubicBezTo>
                  <a:cubicBezTo>
                    <a:pt x="226436" y="30719"/>
                    <a:pt x="233327" y="32639"/>
                    <a:pt x="238525" y="44036"/>
                  </a:cubicBezTo>
                  <a:cubicBezTo>
                    <a:pt x="241117" y="49714"/>
                    <a:pt x="239414" y="61493"/>
                    <a:pt x="239428" y="68869"/>
                  </a:cubicBezTo>
                  <a:cubicBezTo>
                    <a:pt x="240336" y="82505"/>
                    <a:pt x="241253" y="96142"/>
                    <a:pt x="242165" y="109768"/>
                  </a:cubicBezTo>
                  <a:cubicBezTo>
                    <a:pt x="244936" y="126836"/>
                    <a:pt x="246891" y="141884"/>
                    <a:pt x="250037" y="157631"/>
                  </a:cubicBezTo>
                  <a:cubicBezTo>
                    <a:pt x="250037" y="161263"/>
                    <a:pt x="250037" y="164903"/>
                    <a:pt x="250037" y="168535"/>
                  </a:cubicBezTo>
                  <a:cubicBezTo>
                    <a:pt x="251445" y="176209"/>
                    <a:pt x="252856" y="183885"/>
                    <a:pt x="254278" y="191564"/>
                  </a:cubicBezTo>
                  <a:cubicBezTo>
                    <a:pt x="254278" y="196097"/>
                    <a:pt x="254278" y="200643"/>
                    <a:pt x="254278" y="205193"/>
                  </a:cubicBezTo>
                  <a:cubicBezTo>
                    <a:pt x="255394" y="212314"/>
                    <a:pt x="256391" y="219051"/>
                    <a:pt x="257914" y="225177"/>
                  </a:cubicBezTo>
                  <a:cubicBezTo>
                    <a:pt x="258516" y="231138"/>
                    <a:pt x="259121" y="237089"/>
                    <a:pt x="259729" y="243051"/>
                  </a:cubicBezTo>
                  <a:cubicBezTo>
                    <a:pt x="262741" y="257642"/>
                    <a:pt x="266579" y="274072"/>
                    <a:pt x="273063" y="285160"/>
                  </a:cubicBezTo>
                  <a:cubicBezTo>
                    <a:pt x="275389" y="289142"/>
                    <a:pt x="274171" y="292954"/>
                    <a:pt x="277905" y="295456"/>
                  </a:cubicBezTo>
                  <a:cubicBezTo>
                    <a:pt x="283352" y="294606"/>
                    <a:pt x="287093" y="287089"/>
                    <a:pt x="291225" y="284254"/>
                  </a:cubicBezTo>
                  <a:cubicBezTo>
                    <a:pt x="303156" y="276073"/>
                    <a:pt x="314693" y="270016"/>
                    <a:pt x="329404" y="264263"/>
                  </a:cubicBezTo>
                  <a:cubicBezTo>
                    <a:pt x="333543" y="262628"/>
                    <a:pt x="340142" y="255489"/>
                    <a:pt x="346366" y="258197"/>
                  </a:cubicBezTo>
                  <a:cubicBezTo>
                    <a:pt x="346870" y="258603"/>
                    <a:pt x="347374" y="259003"/>
                    <a:pt x="347882" y="259402"/>
                  </a:cubicBezTo>
                  <a:cubicBezTo>
                    <a:pt x="346356" y="267865"/>
                    <a:pt x="339058" y="274519"/>
                    <a:pt x="333641" y="279401"/>
                  </a:cubicBezTo>
                  <a:cubicBezTo>
                    <a:pt x="325666" y="286586"/>
                    <a:pt x="318333" y="294973"/>
                    <a:pt x="309405" y="301209"/>
                  </a:cubicBezTo>
                  <a:cubicBezTo>
                    <a:pt x="301536" y="306706"/>
                    <a:pt x="291653" y="310551"/>
                    <a:pt x="284569" y="316962"/>
                  </a:cubicBezTo>
                  <a:cubicBezTo>
                    <a:pt x="281333" y="319904"/>
                    <a:pt x="280749" y="329793"/>
                    <a:pt x="281545" y="336357"/>
                  </a:cubicBezTo>
                  <a:cubicBezTo>
                    <a:pt x="282661" y="345744"/>
                    <a:pt x="285397" y="372976"/>
                    <a:pt x="280627" y="380586"/>
                  </a:cubicBezTo>
                  <a:cubicBezTo>
                    <a:pt x="273251" y="392357"/>
                    <a:pt x="258191" y="387915"/>
                    <a:pt x="241855" y="390572"/>
                  </a:cubicBezTo>
                  <a:cubicBezTo>
                    <a:pt x="237466" y="391296"/>
                    <a:pt x="234479" y="392999"/>
                    <a:pt x="230649" y="393905"/>
                  </a:cubicBezTo>
                  <a:cubicBezTo>
                    <a:pt x="228319" y="394107"/>
                    <a:pt x="225997" y="394313"/>
                    <a:pt x="223682" y="394514"/>
                  </a:cubicBezTo>
                  <a:cubicBezTo>
                    <a:pt x="222419" y="395053"/>
                    <a:pt x="222127" y="396811"/>
                    <a:pt x="220351" y="397243"/>
                  </a:cubicBezTo>
                  <a:cubicBezTo>
                    <a:pt x="208789" y="400047"/>
                    <a:pt x="194234" y="395989"/>
                    <a:pt x="183993" y="398456"/>
                  </a:cubicBezTo>
                  <a:cubicBezTo>
                    <a:pt x="183391" y="400879"/>
                    <a:pt x="184417" y="404068"/>
                    <a:pt x="182786" y="406024"/>
                  </a:cubicBezTo>
                  <a:cubicBezTo>
                    <a:pt x="177739" y="408853"/>
                    <a:pt x="172688" y="411687"/>
                    <a:pt x="167637" y="414505"/>
                  </a:cubicBezTo>
                  <a:cubicBezTo>
                    <a:pt x="161453" y="419124"/>
                    <a:pt x="155833" y="424271"/>
                    <a:pt x="150066" y="429347"/>
                  </a:cubicBezTo>
                  <a:cubicBezTo>
                    <a:pt x="137592" y="440345"/>
                    <a:pt x="122032" y="447956"/>
                    <a:pt x="108569" y="458129"/>
                  </a:cubicBezTo>
                  <a:cubicBezTo>
                    <a:pt x="95143" y="468270"/>
                    <a:pt x="83005" y="478171"/>
                    <a:pt x="67370" y="486602"/>
                  </a:cubicBezTo>
                  <a:cubicBezTo>
                    <a:pt x="64285" y="488269"/>
                    <a:pt x="60480" y="492113"/>
                    <a:pt x="57370" y="493265"/>
                  </a:cubicBezTo>
                  <a:cubicBezTo>
                    <a:pt x="31053" y="503064"/>
                    <a:pt x="14068" y="496977"/>
                    <a:pt x="1029" y="480245"/>
                  </a:cubicBezTo>
                  <a:cubicBezTo>
                    <a:pt x="0" y="443150"/>
                    <a:pt x="25876" y="426798"/>
                    <a:pt x="36172" y="399054"/>
                  </a:cubicBezTo>
                  <a:cubicBezTo>
                    <a:pt x="37587" y="395224"/>
                    <a:pt x="39333" y="392379"/>
                    <a:pt x="40413" y="388754"/>
                  </a:cubicBezTo>
                  <a:cubicBezTo>
                    <a:pt x="42746" y="380837"/>
                    <a:pt x="41684" y="370498"/>
                    <a:pt x="47372" y="366042"/>
                  </a:cubicBezTo>
                  <a:cubicBezTo>
                    <a:pt x="47682" y="366240"/>
                    <a:pt x="47984" y="366442"/>
                    <a:pt x="48287" y="366640"/>
                  </a:cubicBezTo>
                  <a:cubicBezTo>
                    <a:pt x="53644" y="369962"/>
                    <a:pt x="47203" y="386191"/>
                    <a:pt x="48593" y="395118"/>
                  </a:cubicBezTo>
                  <a:cubicBezTo>
                    <a:pt x="50141" y="405152"/>
                    <a:pt x="53964" y="412297"/>
                    <a:pt x="56155" y="421478"/>
                  </a:cubicBezTo>
                  <a:cubicBezTo>
                    <a:pt x="57588" y="427436"/>
                    <a:pt x="55688" y="431857"/>
                    <a:pt x="57370" y="436615"/>
                  </a:cubicBezTo>
                  <a:cubicBezTo>
                    <a:pt x="70286" y="436332"/>
                    <a:pt x="78954" y="426115"/>
                    <a:pt x="88267" y="421773"/>
                  </a:cubicBezTo>
                  <a:cubicBezTo>
                    <a:pt x="113645" y="409962"/>
                    <a:pt x="139287" y="400177"/>
                    <a:pt x="152197" y="375737"/>
                  </a:cubicBezTo>
                  <a:cubicBezTo>
                    <a:pt x="155578" y="369318"/>
                    <a:pt x="166698" y="356448"/>
                    <a:pt x="164005" y="346955"/>
                  </a:cubicBezTo>
                  <a:cubicBezTo>
                    <a:pt x="160937" y="336129"/>
                    <a:pt x="147766" y="323685"/>
                    <a:pt x="139460" y="317571"/>
                  </a:cubicBezTo>
                  <a:cubicBezTo>
                    <a:pt x="134531" y="313932"/>
                    <a:pt x="129804" y="312131"/>
                    <a:pt x="126133" y="307268"/>
                  </a:cubicBezTo>
                  <a:cubicBezTo>
                    <a:pt x="126342" y="306868"/>
                    <a:pt x="126547" y="306462"/>
                    <a:pt x="126748" y="306062"/>
                  </a:cubicBezTo>
                  <a:cubicBezTo>
                    <a:pt x="138654" y="301818"/>
                    <a:pt x="156322" y="316473"/>
                    <a:pt x="167944" y="314543"/>
                  </a:cubicBezTo>
                  <a:cubicBezTo>
                    <a:pt x="168036" y="314339"/>
                    <a:pt x="168148" y="314137"/>
                    <a:pt x="168246" y="313932"/>
                  </a:cubicBezTo>
                  <a:cubicBezTo>
                    <a:pt x="170701" y="302080"/>
                    <a:pt x="166431" y="289805"/>
                    <a:pt x="164606" y="278795"/>
                  </a:cubicBezTo>
                  <a:cubicBezTo>
                    <a:pt x="162130" y="263784"/>
                    <a:pt x="164051" y="246367"/>
                    <a:pt x="161280" y="233061"/>
                  </a:cubicBezTo>
                  <a:cubicBezTo>
                    <a:pt x="159826" y="226091"/>
                    <a:pt x="163789" y="214532"/>
                    <a:pt x="157039" y="213064"/>
                  </a:cubicBezTo>
                  <a:cubicBezTo>
                    <a:pt x="152107" y="211987"/>
                    <a:pt x="141689" y="219320"/>
                    <a:pt x="139166" y="221545"/>
                  </a:cubicBezTo>
                  <a:cubicBezTo>
                    <a:pt x="128650" y="230830"/>
                    <a:pt x="118490" y="241291"/>
                    <a:pt x="107054" y="249420"/>
                  </a:cubicBezTo>
                  <a:cubicBezTo>
                    <a:pt x="104158" y="251475"/>
                    <a:pt x="96803" y="262163"/>
                    <a:pt x="94028" y="260622"/>
                  </a:cubicBezTo>
                  <a:cubicBezTo>
                    <a:pt x="93318" y="260118"/>
                    <a:pt x="92617" y="259612"/>
                    <a:pt x="91900" y="259107"/>
                  </a:cubicBezTo>
                  <a:cubicBezTo>
                    <a:pt x="91119" y="251694"/>
                    <a:pt x="98273" y="237802"/>
                    <a:pt x="97365" y="230937"/>
                  </a:cubicBezTo>
                  <a:cubicBezTo>
                    <a:pt x="96559" y="230228"/>
                    <a:pt x="95745" y="229519"/>
                    <a:pt x="94931" y="228813"/>
                  </a:cubicBezTo>
                  <a:cubicBezTo>
                    <a:pt x="81245" y="233342"/>
                    <a:pt x="61660" y="233194"/>
                    <a:pt x="46770" y="236689"/>
                  </a:cubicBezTo>
                  <a:cubicBezTo>
                    <a:pt x="42436" y="237709"/>
                    <a:pt x="33818" y="239142"/>
                    <a:pt x="29814" y="236989"/>
                  </a:cubicBezTo>
                  <a:cubicBezTo>
                    <a:pt x="27518" y="235769"/>
                    <a:pt x="14151" y="215199"/>
                    <a:pt x="11937" y="211547"/>
                  </a:cubicBezTo>
                  <a:cubicBezTo>
                    <a:pt x="6346" y="202335"/>
                    <a:pt x="4003" y="192496"/>
                    <a:pt x="6479" y="179443"/>
                  </a:cubicBezTo>
                  <a:cubicBezTo>
                    <a:pt x="7188" y="175752"/>
                    <a:pt x="6185" y="173222"/>
                    <a:pt x="7995" y="170954"/>
                  </a:cubicBezTo>
                  <a:cubicBezTo>
                    <a:pt x="13045" y="164643"/>
                    <a:pt x="31612" y="164445"/>
                    <a:pt x="42224" y="162778"/>
                  </a:cubicBezTo>
                  <a:cubicBezTo>
                    <a:pt x="57319" y="160413"/>
                    <a:pt x="73544" y="158736"/>
                    <a:pt x="88267" y="162173"/>
                  </a:cubicBezTo>
                  <a:cubicBezTo>
                    <a:pt x="99583" y="162271"/>
                    <a:pt x="110886" y="162371"/>
                    <a:pt x="122198" y="162470"/>
                  </a:cubicBezTo>
                  <a:cubicBezTo>
                    <a:pt x="130554" y="163884"/>
                    <a:pt x="144947" y="169997"/>
                    <a:pt x="153706" y="164294"/>
                  </a:cubicBezTo>
                  <a:cubicBezTo>
                    <a:pt x="153936" y="147421"/>
                    <a:pt x="149093" y="137229"/>
                    <a:pt x="145828" y="124907"/>
                  </a:cubicBezTo>
                  <a:cubicBezTo>
                    <a:pt x="145421" y="120871"/>
                    <a:pt x="145023" y="116838"/>
                    <a:pt x="144615" y="112792"/>
                  </a:cubicBezTo>
                  <a:cubicBezTo>
                    <a:pt x="143610" y="110175"/>
                    <a:pt x="142596" y="107543"/>
                    <a:pt x="141584" y="104923"/>
                  </a:cubicBezTo>
                  <a:cubicBezTo>
                    <a:pt x="141177" y="99674"/>
                    <a:pt x="140777" y="94421"/>
                    <a:pt x="140378" y="89165"/>
                  </a:cubicBezTo>
                  <a:cubicBezTo>
                    <a:pt x="138114" y="79165"/>
                    <a:pt x="135043" y="66046"/>
                    <a:pt x="131288" y="56751"/>
                  </a:cubicBezTo>
                  <a:cubicBezTo>
                    <a:pt x="128606" y="50120"/>
                    <a:pt x="121258" y="20088"/>
                    <a:pt x="126446" y="11319"/>
                  </a:cubicBezTo>
                  <a:cubicBezTo>
                    <a:pt x="129372" y="6359"/>
                    <a:pt x="137912" y="4241"/>
                    <a:pt x="142189" y="411"/>
                  </a:cubicBezTo>
                  <a:cubicBezTo>
                    <a:pt x="148518" y="336"/>
                    <a:pt x="155433" y="0"/>
                    <a:pt x="162080" y="4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29" name="Shape 1334">
              <a:extLst>
                <a:ext uri="{FF2B5EF4-FFF2-40B4-BE49-F238E27FC236}">
                  <a16:creationId xmlns:a16="http://schemas.microsoft.com/office/drawing/2014/main" id="{0FF741D5-C034-2DCC-3832-DB9AE1ED8AB2}"/>
                </a:ext>
              </a:extLst>
            </p:cNvPr>
            <p:cNvSpPr/>
            <p:nvPr/>
          </p:nvSpPr>
          <p:spPr bwMode="auto">
            <a:xfrm>
              <a:off x="9096015" y="5135408"/>
              <a:ext cx="119063" cy="227013"/>
            </a:xfrm>
            <a:custGeom>
              <a:avLst/>
              <a:gdLst/>
              <a:ahLst/>
              <a:cxnLst/>
              <a:rect l="0" t="0" r="0" b="0"/>
              <a:pathLst>
                <a:path w="308498" h="592824">
                  <a:moveTo>
                    <a:pt x="124235" y="0"/>
                  </a:moveTo>
                  <a:cubicBezTo>
                    <a:pt x="137947" y="220"/>
                    <a:pt x="152946" y="20372"/>
                    <a:pt x="155430" y="32717"/>
                  </a:cubicBezTo>
                  <a:cubicBezTo>
                    <a:pt x="155430" y="42916"/>
                    <a:pt x="155430" y="53115"/>
                    <a:pt x="155430" y="63314"/>
                  </a:cubicBezTo>
                  <a:cubicBezTo>
                    <a:pt x="155454" y="88157"/>
                    <a:pt x="154825" y="112338"/>
                    <a:pt x="154825" y="138135"/>
                  </a:cubicBezTo>
                  <a:cubicBezTo>
                    <a:pt x="154825" y="150682"/>
                    <a:pt x="153431" y="166364"/>
                    <a:pt x="156039" y="176911"/>
                  </a:cubicBezTo>
                  <a:cubicBezTo>
                    <a:pt x="156139" y="185296"/>
                    <a:pt x="156235" y="193677"/>
                    <a:pt x="156341" y="202053"/>
                  </a:cubicBezTo>
                  <a:cubicBezTo>
                    <a:pt x="156341" y="211346"/>
                    <a:pt x="156341" y="220641"/>
                    <a:pt x="156341" y="229929"/>
                  </a:cubicBezTo>
                  <a:cubicBezTo>
                    <a:pt x="155819" y="232708"/>
                    <a:pt x="154134" y="237942"/>
                    <a:pt x="155430" y="241445"/>
                  </a:cubicBezTo>
                  <a:cubicBezTo>
                    <a:pt x="157295" y="246431"/>
                    <a:pt x="163692" y="244984"/>
                    <a:pt x="169668" y="245978"/>
                  </a:cubicBezTo>
                  <a:cubicBezTo>
                    <a:pt x="179215" y="247579"/>
                    <a:pt x="195623" y="249751"/>
                    <a:pt x="207834" y="247803"/>
                  </a:cubicBezTo>
                  <a:cubicBezTo>
                    <a:pt x="214300" y="246489"/>
                    <a:pt x="220763" y="245171"/>
                    <a:pt x="227225" y="243857"/>
                  </a:cubicBezTo>
                  <a:cubicBezTo>
                    <a:pt x="228233" y="242744"/>
                    <a:pt x="229244" y="241643"/>
                    <a:pt x="230252" y="240527"/>
                  </a:cubicBezTo>
                  <a:cubicBezTo>
                    <a:pt x="236012" y="237903"/>
                    <a:pt x="241757" y="235271"/>
                    <a:pt x="247522" y="232658"/>
                  </a:cubicBezTo>
                  <a:cubicBezTo>
                    <a:pt x="256884" y="229464"/>
                    <a:pt x="282740" y="234318"/>
                    <a:pt x="288719" y="238411"/>
                  </a:cubicBezTo>
                  <a:cubicBezTo>
                    <a:pt x="293893" y="241960"/>
                    <a:pt x="297241" y="250171"/>
                    <a:pt x="299621" y="256591"/>
                  </a:cubicBezTo>
                  <a:cubicBezTo>
                    <a:pt x="301615" y="261944"/>
                    <a:pt x="308498" y="267548"/>
                    <a:pt x="307195" y="275066"/>
                  </a:cubicBezTo>
                  <a:cubicBezTo>
                    <a:pt x="304765" y="289015"/>
                    <a:pt x="281581" y="285365"/>
                    <a:pt x="265388" y="285365"/>
                  </a:cubicBezTo>
                  <a:cubicBezTo>
                    <a:pt x="257216" y="285567"/>
                    <a:pt x="249029" y="285766"/>
                    <a:pt x="240858" y="285966"/>
                  </a:cubicBezTo>
                  <a:cubicBezTo>
                    <a:pt x="230076" y="288140"/>
                    <a:pt x="211295" y="290952"/>
                    <a:pt x="196632" y="288695"/>
                  </a:cubicBezTo>
                  <a:cubicBezTo>
                    <a:pt x="190098" y="287687"/>
                    <a:pt x="162950" y="287147"/>
                    <a:pt x="159977" y="288386"/>
                  </a:cubicBezTo>
                  <a:cubicBezTo>
                    <a:pt x="157238" y="289541"/>
                    <a:pt x="157712" y="293756"/>
                    <a:pt x="156643" y="296572"/>
                  </a:cubicBezTo>
                  <a:cubicBezTo>
                    <a:pt x="151642" y="309705"/>
                    <a:pt x="153003" y="331081"/>
                    <a:pt x="153011" y="348675"/>
                  </a:cubicBezTo>
                  <a:cubicBezTo>
                    <a:pt x="153011" y="360800"/>
                    <a:pt x="152230" y="369051"/>
                    <a:pt x="150584" y="379566"/>
                  </a:cubicBezTo>
                  <a:cubicBezTo>
                    <a:pt x="150380" y="391381"/>
                    <a:pt x="150182" y="403200"/>
                    <a:pt x="149980" y="415012"/>
                  </a:cubicBezTo>
                  <a:cubicBezTo>
                    <a:pt x="147154" y="433286"/>
                    <a:pt x="147258" y="454292"/>
                    <a:pt x="147258" y="475596"/>
                  </a:cubicBezTo>
                  <a:cubicBezTo>
                    <a:pt x="147258" y="488200"/>
                    <a:pt x="144108" y="517886"/>
                    <a:pt x="148161" y="526486"/>
                  </a:cubicBezTo>
                  <a:cubicBezTo>
                    <a:pt x="148767" y="526486"/>
                    <a:pt x="149375" y="526486"/>
                    <a:pt x="149980" y="526486"/>
                  </a:cubicBezTo>
                  <a:cubicBezTo>
                    <a:pt x="160286" y="522641"/>
                    <a:pt x="175989" y="523156"/>
                    <a:pt x="190566" y="523156"/>
                  </a:cubicBezTo>
                  <a:cubicBezTo>
                    <a:pt x="195217" y="523156"/>
                    <a:pt x="199861" y="523156"/>
                    <a:pt x="204502" y="523156"/>
                  </a:cubicBezTo>
                  <a:cubicBezTo>
                    <a:pt x="215726" y="521418"/>
                    <a:pt x="226414" y="519660"/>
                    <a:pt x="239644" y="519520"/>
                  </a:cubicBezTo>
                  <a:cubicBezTo>
                    <a:pt x="248111" y="519423"/>
                    <a:pt x="267382" y="517389"/>
                    <a:pt x="273272" y="520435"/>
                  </a:cubicBezTo>
                  <a:cubicBezTo>
                    <a:pt x="277264" y="522493"/>
                    <a:pt x="286912" y="537214"/>
                    <a:pt x="289926" y="541631"/>
                  </a:cubicBezTo>
                  <a:cubicBezTo>
                    <a:pt x="292557" y="545469"/>
                    <a:pt x="307357" y="563127"/>
                    <a:pt x="304474" y="569204"/>
                  </a:cubicBezTo>
                  <a:cubicBezTo>
                    <a:pt x="300636" y="571119"/>
                    <a:pt x="296792" y="573034"/>
                    <a:pt x="292957" y="574956"/>
                  </a:cubicBezTo>
                  <a:cubicBezTo>
                    <a:pt x="285811" y="578845"/>
                    <a:pt x="277837" y="582891"/>
                    <a:pt x="268420" y="584643"/>
                  </a:cubicBezTo>
                  <a:cubicBezTo>
                    <a:pt x="260647" y="585051"/>
                    <a:pt x="252875" y="585457"/>
                    <a:pt x="245102" y="585858"/>
                  </a:cubicBezTo>
                  <a:cubicBezTo>
                    <a:pt x="206745" y="592824"/>
                    <a:pt x="153953" y="587909"/>
                    <a:pt x="116661" y="584349"/>
                  </a:cubicBezTo>
                  <a:cubicBezTo>
                    <a:pt x="108684" y="584245"/>
                    <a:pt x="100702" y="584147"/>
                    <a:pt x="92721" y="584047"/>
                  </a:cubicBezTo>
                  <a:cubicBezTo>
                    <a:pt x="85446" y="582891"/>
                    <a:pt x="79545" y="581833"/>
                    <a:pt x="72734" y="580709"/>
                  </a:cubicBezTo>
                  <a:cubicBezTo>
                    <a:pt x="63522" y="579186"/>
                    <a:pt x="56772" y="580115"/>
                    <a:pt x="48801" y="577375"/>
                  </a:cubicBezTo>
                  <a:cubicBezTo>
                    <a:pt x="32134" y="571659"/>
                    <a:pt x="17211" y="562087"/>
                    <a:pt x="1544" y="555869"/>
                  </a:cubicBezTo>
                  <a:cubicBezTo>
                    <a:pt x="1091" y="553115"/>
                    <a:pt x="0" y="550332"/>
                    <a:pt x="330" y="547696"/>
                  </a:cubicBezTo>
                  <a:cubicBezTo>
                    <a:pt x="943" y="546786"/>
                    <a:pt x="1544" y="545875"/>
                    <a:pt x="2149" y="544961"/>
                  </a:cubicBezTo>
                  <a:cubicBezTo>
                    <a:pt x="16560" y="541833"/>
                    <a:pt x="28912" y="537369"/>
                    <a:pt x="40316" y="531633"/>
                  </a:cubicBezTo>
                  <a:cubicBezTo>
                    <a:pt x="43444" y="530731"/>
                    <a:pt x="46580" y="529816"/>
                    <a:pt x="49708" y="528920"/>
                  </a:cubicBezTo>
                  <a:cubicBezTo>
                    <a:pt x="60469" y="524146"/>
                    <a:pt x="69022" y="518616"/>
                    <a:pt x="75460" y="509527"/>
                  </a:cubicBezTo>
                  <a:cubicBezTo>
                    <a:pt x="82123" y="500108"/>
                    <a:pt x="76672" y="479034"/>
                    <a:pt x="79700" y="465902"/>
                  </a:cubicBezTo>
                  <a:cubicBezTo>
                    <a:pt x="80629" y="461884"/>
                    <a:pt x="81951" y="457502"/>
                    <a:pt x="82732" y="452575"/>
                  </a:cubicBezTo>
                  <a:cubicBezTo>
                    <a:pt x="84229" y="443103"/>
                    <a:pt x="81233" y="433184"/>
                    <a:pt x="83333" y="423795"/>
                  </a:cubicBezTo>
                  <a:cubicBezTo>
                    <a:pt x="86058" y="411625"/>
                    <a:pt x="87066" y="395537"/>
                    <a:pt x="89092" y="382598"/>
                  </a:cubicBezTo>
                  <a:cubicBezTo>
                    <a:pt x="89290" y="368662"/>
                    <a:pt x="89500" y="354730"/>
                    <a:pt x="89698" y="340791"/>
                  </a:cubicBezTo>
                  <a:cubicBezTo>
                    <a:pt x="91213" y="328654"/>
                    <a:pt x="91813" y="316653"/>
                    <a:pt x="91821" y="302930"/>
                  </a:cubicBezTo>
                  <a:cubicBezTo>
                    <a:pt x="91821" y="299801"/>
                    <a:pt x="91821" y="296670"/>
                    <a:pt x="91821" y="293540"/>
                  </a:cubicBezTo>
                  <a:cubicBezTo>
                    <a:pt x="89388" y="286784"/>
                    <a:pt x="81215" y="282636"/>
                    <a:pt x="76060" y="278384"/>
                  </a:cubicBezTo>
                  <a:cubicBezTo>
                    <a:pt x="72022" y="274155"/>
                    <a:pt x="67986" y="269917"/>
                    <a:pt x="63946" y="265673"/>
                  </a:cubicBezTo>
                  <a:cubicBezTo>
                    <a:pt x="62431" y="264756"/>
                    <a:pt x="60922" y="263851"/>
                    <a:pt x="59407" y="262945"/>
                  </a:cubicBezTo>
                  <a:cubicBezTo>
                    <a:pt x="58384" y="260924"/>
                    <a:pt x="57388" y="258905"/>
                    <a:pt x="56372" y="256885"/>
                  </a:cubicBezTo>
                  <a:cubicBezTo>
                    <a:pt x="56671" y="256486"/>
                    <a:pt x="56980" y="256072"/>
                    <a:pt x="57290" y="255673"/>
                  </a:cubicBezTo>
                  <a:cubicBezTo>
                    <a:pt x="59701" y="255273"/>
                    <a:pt x="62132" y="254873"/>
                    <a:pt x="64552" y="254459"/>
                  </a:cubicBezTo>
                  <a:cubicBezTo>
                    <a:pt x="67280" y="254668"/>
                    <a:pt x="70005" y="254873"/>
                    <a:pt x="72734" y="255075"/>
                  </a:cubicBezTo>
                  <a:cubicBezTo>
                    <a:pt x="79834" y="253944"/>
                    <a:pt x="85338" y="252634"/>
                    <a:pt x="91821" y="250830"/>
                  </a:cubicBezTo>
                  <a:cubicBezTo>
                    <a:pt x="93510" y="245269"/>
                    <a:pt x="91923" y="238572"/>
                    <a:pt x="93032" y="232046"/>
                  </a:cubicBezTo>
                  <a:cubicBezTo>
                    <a:pt x="94896" y="220994"/>
                    <a:pt x="93632" y="206608"/>
                    <a:pt x="93632" y="194483"/>
                  </a:cubicBezTo>
                  <a:cubicBezTo>
                    <a:pt x="93534" y="175298"/>
                    <a:pt x="93434" y="156115"/>
                    <a:pt x="93330" y="136923"/>
                  </a:cubicBezTo>
                  <a:cubicBezTo>
                    <a:pt x="93491" y="131426"/>
                    <a:pt x="92199" y="124557"/>
                    <a:pt x="90910" y="120874"/>
                  </a:cubicBezTo>
                  <a:cubicBezTo>
                    <a:pt x="89240" y="116100"/>
                    <a:pt x="90877" y="98266"/>
                    <a:pt x="91821" y="94523"/>
                  </a:cubicBezTo>
                  <a:cubicBezTo>
                    <a:pt x="92019" y="86040"/>
                    <a:pt x="92221" y="77559"/>
                    <a:pt x="92419" y="69074"/>
                  </a:cubicBezTo>
                  <a:cubicBezTo>
                    <a:pt x="93736" y="64829"/>
                    <a:pt x="95047" y="60592"/>
                    <a:pt x="96362" y="56347"/>
                  </a:cubicBezTo>
                  <a:cubicBezTo>
                    <a:pt x="96760" y="51909"/>
                    <a:pt x="97160" y="47466"/>
                    <a:pt x="97574" y="43020"/>
                  </a:cubicBezTo>
                  <a:cubicBezTo>
                    <a:pt x="99083" y="39996"/>
                    <a:pt x="100598" y="36965"/>
                    <a:pt x="102113" y="33931"/>
                  </a:cubicBezTo>
                  <a:cubicBezTo>
                    <a:pt x="103536" y="27771"/>
                    <a:pt x="104947" y="21618"/>
                    <a:pt x="106357" y="15455"/>
                  </a:cubicBezTo>
                  <a:cubicBezTo>
                    <a:pt x="109314" y="8392"/>
                    <a:pt x="117662" y="3691"/>
                    <a:pt x="124235"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0" name="Shape 1335">
              <a:extLst>
                <a:ext uri="{FF2B5EF4-FFF2-40B4-BE49-F238E27FC236}">
                  <a16:creationId xmlns:a16="http://schemas.microsoft.com/office/drawing/2014/main" id="{5D1C3F9F-6622-CB2C-F1DD-A314F5014FE3}"/>
                </a:ext>
              </a:extLst>
            </p:cNvPr>
            <p:cNvSpPr/>
            <p:nvPr/>
          </p:nvSpPr>
          <p:spPr bwMode="auto">
            <a:xfrm>
              <a:off x="9588140" y="5110008"/>
              <a:ext cx="114300" cy="280988"/>
            </a:xfrm>
            <a:custGeom>
              <a:avLst/>
              <a:gdLst/>
              <a:ahLst/>
              <a:cxnLst/>
              <a:rect l="0" t="0" r="0" b="0"/>
              <a:pathLst>
                <a:path w="297217" h="727901">
                  <a:moveTo>
                    <a:pt x="251164" y="426"/>
                  </a:moveTo>
                  <a:cubicBezTo>
                    <a:pt x="262333" y="1703"/>
                    <a:pt x="267995" y="10734"/>
                    <a:pt x="273413" y="19598"/>
                  </a:cubicBezTo>
                  <a:cubicBezTo>
                    <a:pt x="274929" y="21415"/>
                    <a:pt x="276437" y="23233"/>
                    <a:pt x="277954" y="25048"/>
                  </a:cubicBezTo>
                  <a:cubicBezTo>
                    <a:pt x="278050" y="33026"/>
                    <a:pt x="278154" y="41000"/>
                    <a:pt x="278252" y="48978"/>
                  </a:cubicBezTo>
                  <a:cubicBezTo>
                    <a:pt x="279818" y="57545"/>
                    <a:pt x="280477" y="70260"/>
                    <a:pt x="278562" y="78969"/>
                  </a:cubicBezTo>
                  <a:cubicBezTo>
                    <a:pt x="278864" y="85330"/>
                    <a:pt x="279166" y="91694"/>
                    <a:pt x="279469" y="98056"/>
                  </a:cubicBezTo>
                  <a:cubicBezTo>
                    <a:pt x="280509" y="104654"/>
                    <a:pt x="277830" y="110372"/>
                    <a:pt x="276739" y="115620"/>
                  </a:cubicBezTo>
                  <a:cubicBezTo>
                    <a:pt x="275527" y="123296"/>
                    <a:pt x="274320" y="130968"/>
                    <a:pt x="273107" y="138642"/>
                  </a:cubicBezTo>
                  <a:cubicBezTo>
                    <a:pt x="270663" y="154209"/>
                    <a:pt x="276308" y="170401"/>
                    <a:pt x="272495" y="184690"/>
                  </a:cubicBezTo>
                  <a:cubicBezTo>
                    <a:pt x="273107" y="185791"/>
                    <a:pt x="273439" y="186256"/>
                    <a:pt x="274620" y="186811"/>
                  </a:cubicBezTo>
                  <a:cubicBezTo>
                    <a:pt x="277939" y="188069"/>
                    <a:pt x="283986" y="187771"/>
                    <a:pt x="289966" y="187044"/>
                  </a:cubicBezTo>
                  <a:lnTo>
                    <a:pt x="297217" y="185901"/>
                  </a:lnTo>
                  <a:lnTo>
                    <a:pt x="297217" y="265109"/>
                  </a:lnTo>
                  <a:lnTo>
                    <a:pt x="279226" y="271123"/>
                  </a:lnTo>
                  <a:cubicBezTo>
                    <a:pt x="272461" y="273731"/>
                    <a:pt x="266129" y="276762"/>
                    <a:pt x="263412" y="279809"/>
                  </a:cubicBezTo>
                  <a:cubicBezTo>
                    <a:pt x="263208" y="286555"/>
                    <a:pt x="262466" y="319222"/>
                    <a:pt x="264619" y="322519"/>
                  </a:cubicBezTo>
                  <a:cubicBezTo>
                    <a:pt x="274534" y="325590"/>
                    <a:pt x="286327" y="315320"/>
                    <a:pt x="290067" y="308581"/>
                  </a:cubicBezTo>
                  <a:cubicBezTo>
                    <a:pt x="292500" y="304221"/>
                    <a:pt x="292500" y="298562"/>
                    <a:pt x="296428" y="295858"/>
                  </a:cubicBezTo>
                  <a:lnTo>
                    <a:pt x="297217" y="295643"/>
                  </a:lnTo>
                  <a:lnTo>
                    <a:pt x="297217" y="318707"/>
                  </a:lnTo>
                  <a:lnTo>
                    <a:pt x="280077" y="335847"/>
                  </a:lnTo>
                  <a:cubicBezTo>
                    <a:pt x="273097" y="341157"/>
                    <a:pt x="261832" y="345632"/>
                    <a:pt x="264324" y="359168"/>
                  </a:cubicBezTo>
                  <a:cubicBezTo>
                    <a:pt x="265400" y="360333"/>
                    <a:pt x="265976" y="361277"/>
                    <a:pt x="267654" y="361900"/>
                  </a:cubicBezTo>
                  <a:cubicBezTo>
                    <a:pt x="274187" y="364751"/>
                    <a:pt x="279306" y="356179"/>
                    <a:pt x="282799" y="354023"/>
                  </a:cubicBezTo>
                  <a:cubicBezTo>
                    <a:pt x="286409" y="351795"/>
                    <a:pt x="289977" y="349091"/>
                    <a:pt x="293397" y="346755"/>
                  </a:cubicBezTo>
                  <a:lnTo>
                    <a:pt x="297217" y="344847"/>
                  </a:lnTo>
                  <a:lnTo>
                    <a:pt x="297217" y="370686"/>
                  </a:lnTo>
                  <a:lnTo>
                    <a:pt x="280984" y="386131"/>
                  </a:lnTo>
                  <a:cubicBezTo>
                    <a:pt x="276037" y="391600"/>
                    <a:pt x="261821" y="399509"/>
                    <a:pt x="259470" y="405816"/>
                  </a:cubicBezTo>
                  <a:cubicBezTo>
                    <a:pt x="256681" y="413372"/>
                    <a:pt x="259666" y="423672"/>
                    <a:pt x="258265" y="432781"/>
                  </a:cubicBezTo>
                  <a:cubicBezTo>
                    <a:pt x="258265" y="441161"/>
                    <a:pt x="258265" y="449538"/>
                    <a:pt x="258265" y="457927"/>
                  </a:cubicBezTo>
                  <a:cubicBezTo>
                    <a:pt x="257350" y="473273"/>
                    <a:pt x="256454" y="488620"/>
                    <a:pt x="255536" y="503970"/>
                  </a:cubicBezTo>
                  <a:cubicBezTo>
                    <a:pt x="255035" y="513460"/>
                    <a:pt x="254531" y="522949"/>
                    <a:pt x="254021" y="532443"/>
                  </a:cubicBezTo>
                  <a:cubicBezTo>
                    <a:pt x="254596" y="534297"/>
                    <a:pt x="256226" y="535510"/>
                    <a:pt x="258571" y="535780"/>
                  </a:cubicBezTo>
                  <a:cubicBezTo>
                    <a:pt x="268773" y="532011"/>
                    <a:pt x="275868" y="525149"/>
                    <a:pt x="284314" y="520026"/>
                  </a:cubicBezTo>
                  <a:lnTo>
                    <a:pt x="297217" y="511339"/>
                  </a:lnTo>
                  <a:lnTo>
                    <a:pt x="297217" y="556597"/>
                  </a:lnTo>
                  <a:lnTo>
                    <a:pt x="284269" y="561586"/>
                  </a:lnTo>
                  <a:cubicBezTo>
                    <a:pt x="278370" y="564536"/>
                    <a:pt x="272536" y="567671"/>
                    <a:pt x="266443" y="569709"/>
                  </a:cubicBezTo>
                  <a:cubicBezTo>
                    <a:pt x="260064" y="571831"/>
                    <a:pt x="252886" y="572669"/>
                    <a:pt x="250989" y="579095"/>
                  </a:cubicBezTo>
                  <a:cubicBezTo>
                    <a:pt x="251197" y="581212"/>
                    <a:pt x="251396" y="583339"/>
                    <a:pt x="251597" y="585456"/>
                  </a:cubicBezTo>
                  <a:cubicBezTo>
                    <a:pt x="251501" y="593229"/>
                    <a:pt x="251396" y="601009"/>
                    <a:pt x="251299" y="608781"/>
                  </a:cubicBezTo>
                  <a:cubicBezTo>
                    <a:pt x="251597" y="622717"/>
                    <a:pt x="251899" y="636655"/>
                    <a:pt x="252209" y="650580"/>
                  </a:cubicBezTo>
                  <a:cubicBezTo>
                    <a:pt x="253530" y="659101"/>
                    <a:pt x="254409" y="671035"/>
                    <a:pt x="253112" y="679669"/>
                  </a:cubicBezTo>
                  <a:cubicBezTo>
                    <a:pt x="251731" y="688834"/>
                    <a:pt x="255266" y="700775"/>
                    <a:pt x="252504" y="708443"/>
                  </a:cubicBezTo>
                  <a:cubicBezTo>
                    <a:pt x="248559" y="719430"/>
                    <a:pt x="233107" y="727901"/>
                    <a:pt x="215557" y="724806"/>
                  </a:cubicBezTo>
                  <a:cubicBezTo>
                    <a:pt x="208293" y="723521"/>
                    <a:pt x="204254" y="719131"/>
                    <a:pt x="199790" y="715103"/>
                  </a:cubicBezTo>
                  <a:cubicBezTo>
                    <a:pt x="197180" y="712742"/>
                    <a:pt x="193396" y="711946"/>
                    <a:pt x="191315" y="709044"/>
                  </a:cubicBezTo>
                  <a:cubicBezTo>
                    <a:pt x="185605" y="701085"/>
                    <a:pt x="187888" y="688931"/>
                    <a:pt x="185558" y="677242"/>
                  </a:cubicBezTo>
                  <a:cubicBezTo>
                    <a:pt x="184781" y="673321"/>
                    <a:pt x="183814" y="666140"/>
                    <a:pt x="184652" y="660884"/>
                  </a:cubicBezTo>
                  <a:cubicBezTo>
                    <a:pt x="185264" y="651189"/>
                    <a:pt x="185865" y="641498"/>
                    <a:pt x="186477" y="631799"/>
                  </a:cubicBezTo>
                  <a:cubicBezTo>
                    <a:pt x="186477" y="628967"/>
                    <a:pt x="186477" y="626155"/>
                    <a:pt x="186477" y="623321"/>
                  </a:cubicBezTo>
                  <a:cubicBezTo>
                    <a:pt x="188115" y="617234"/>
                    <a:pt x="188896" y="608406"/>
                    <a:pt x="188896" y="600299"/>
                  </a:cubicBezTo>
                  <a:cubicBezTo>
                    <a:pt x="188792" y="589294"/>
                    <a:pt x="188688" y="578282"/>
                    <a:pt x="188594" y="567276"/>
                  </a:cubicBezTo>
                  <a:cubicBezTo>
                    <a:pt x="190578" y="554788"/>
                    <a:pt x="191545" y="541889"/>
                    <a:pt x="191625" y="526992"/>
                  </a:cubicBezTo>
                  <a:cubicBezTo>
                    <a:pt x="191690" y="513666"/>
                    <a:pt x="199184" y="486014"/>
                    <a:pt x="193141" y="474588"/>
                  </a:cubicBezTo>
                  <a:cubicBezTo>
                    <a:pt x="192122" y="474188"/>
                    <a:pt x="191114" y="473774"/>
                    <a:pt x="190109" y="473374"/>
                  </a:cubicBezTo>
                  <a:cubicBezTo>
                    <a:pt x="182013" y="478252"/>
                    <a:pt x="177258" y="485517"/>
                    <a:pt x="170119" y="490942"/>
                  </a:cubicBezTo>
                  <a:cubicBezTo>
                    <a:pt x="156500" y="501274"/>
                    <a:pt x="146031" y="512646"/>
                    <a:pt x="135580" y="526078"/>
                  </a:cubicBezTo>
                  <a:cubicBezTo>
                    <a:pt x="132549" y="529012"/>
                    <a:pt x="129517" y="531942"/>
                    <a:pt x="126487" y="534862"/>
                  </a:cubicBezTo>
                  <a:cubicBezTo>
                    <a:pt x="119751" y="543430"/>
                    <a:pt x="104501" y="562132"/>
                    <a:pt x="94986" y="566679"/>
                  </a:cubicBezTo>
                  <a:cubicBezTo>
                    <a:pt x="92672" y="567078"/>
                    <a:pt x="90343" y="567478"/>
                    <a:pt x="88020" y="567885"/>
                  </a:cubicBezTo>
                  <a:cubicBezTo>
                    <a:pt x="87109" y="568889"/>
                    <a:pt x="86199" y="569908"/>
                    <a:pt x="85298" y="570909"/>
                  </a:cubicBezTo>
                  <a:cubicBezTo>
                    <a:pt x="83222" y="572097"/>
                    <a:pt x="79633" y="573386"/>
                    <a:pt x="77724" y="573948"/>
                  </a:cubicBezTo>
                  <a:cubicBezTo>
                    <a:pt x="73988" y="574044"/>
                    <a:pt x="70248" y="574148"/>
                    <a:pt x="66514" y="574246"/>
                  </a:cubicBezTo>
                  <a:cubicBezTo>
                    <a:pt x="48129" y="574246"/>
                    <a:pt x="37879" y="567903"/>
                    <a:pt x="30762" y="556073"/>
                  </a:cubicBezTo>
                  <a:cubicBezTo>
                    <a:pt x="27797" y="551137"/>
                    <a:pt x="22014" y="547261"/>
                    <a:pt x="20766" y="540622"/>
                  </a:cubicBezTo>
                  <a:cubicBezTo>
                    <a:pt x="19667" y="534746"/>
                    <a:pt x="23285" y="530910"/>
                    <a:pt x="25312" y="527904"/>
                  </a:cubicBezTo>
                  <a:cubicBezTo>
                    <a:pt x="29639" y="521484"/>
                    <a:pt x="36562" y="517467"/>
                    <a:pt x="42582" y="512751"/>
                  </a:cubicBezTo>
                  <a:cubicBezTo>
                    <a:pt x="46109" y="508311"/>
                    <a:pt x="49652" y="503863"/>
                    <a:pt x="53180" y="499424"/>
                  </a:cubicBezTo>
                  <a:cubicBezTo>
                    <a:pt x="56322" y="495637"/>
                    <a:pt x="57129" y="491838"/>
                    <a:pt x="59850" y="487302"/>
                  </a:cubicBezTo>
                  <a:cubicBezTo>
                    <a:pt x="61700" y="484225"/>
                    <a:pt x="70157" y="479156"/>
                    <a:pt x="72872" y="475801"/>
                  </a:cubicBezTo>
                  <a:cubicBezTo>
                    <a:pt x="86065" y="459500"/>
                    <a:pt x="102758" y="446108"/>
                    <a:pt x="115888" y="429757"/>
                  </a:cubicBezTo>
                  <a:cubicBezTo>
                    <a:pt x="119621" y="423900"/>
                    <a:pt x="123361" y="418042"/>
                    <a:pt x="127099" y="412185"/>
                  </a:cubicBezTo>
                  <a:cubicBezTo>
                    <a:pt x="132362" y="404952"/>
                    <a:pt x="140354" y="398948"/>
                    <a:pt x="147391" y="393400"/>
                  </a:cubicBezTo>
                  <a:cubicBezTo>
                    <a:pt x="154102" y="388122"/>
                    <a:pt x="159927" y="381847"/>
                    <a:pt x="166778" y="376433"/>
                  </a:cubicBezTo>
                  <a:cubicBezTo>
                    <a:pt x="167486" y="375227"/>
                    <a:pt x="168196" y="374014"/>
                    <a:pt x="168899" y="372797"/>
                  </a:cubicBezTo>
                  <a:cubicBezTo>
                    <a:pt x="174038" y="368776"/>
                    <a:pt x="178730" y="363689"/>
                    <a:pt x="184043" y="360082"/>
                  </a:cubicBezTo>
                  <a:cubicBezTo>
                    <a:pt x="191780" y="354837"/>
                    <a:pt x="199261" y="361075"/>
                    <a:pt x="202828" y="348569"/>
                  </a:cubicBezTo>
                  <a:cubicBezTo>
                    <a:pt x="202526" y="340195"/>
                    <a:pt x="202223" y="331808"/>
                    <a:pt x="201921" y="323424"/>
                  </a:cubicBezTo>
                  <a:cubicBezTo>
                    <a:pt x="202861" y="317894"/>
                    <a:pt x="206352" y="301420"/>
                    <a:pt x="203130" y="295858"/>
                  </a:cubicBezTo>
                  <a:cubicBezTo>
                    <a:pt x="192946" y="292891"/>
                    <a:pt x="174666" y="301215"/>
                    <a:pt x="165877" y="304037"/>
                  </a:cubicBezTo>
                  <a:cubicBezTo>
                    <a:pt x="161132" y="304645"/>
                    <a:pt x="156378" y="305243"/>
                    <a:pt x="151629" y="305866"/>
                  </a:cubicBezTo>
                  <a:cubicBezTo>
                    <a:pt x="143554" y="307579"/>
                    <a:pt x="135476" y="309297"/>
                    <a:pt x="127402" y="311007"/>
                  </a:cubicBezTo>
                  <a:cubicBezTo>
                    <a:pt x="123361" y="311309"/>
                    <a:pt x="119319" y="311611"/>
                    <a:pt x="115287" y="311914"/>
                  </a:cubicBezTo>
                  <a:cubicBezTo>
                    <a:pt x="114171" y="312624"/>
                    <a:pt x="113062" y="313332"/>
                    <a:pt x="111957" y="314038"/>
                  </a:cubicBezTo>
                  <a:cubicBezTo>
                    <a:pt x="106500" y="316093"/>
                    <a:pt x="81994" y="319384"/>
                    <a:pt x="75601" y="318275"/>
                  </a:cubicBezTo>
                  <a:cubicBezTo>
                    <a:pt x="60945" y="315759"/>
                    <a:pt x="49205" y="308189"/>
                    <a:pt x="37131" y="302832"/>
                  </a:cubicBezTo>
                  <a:cubicBezTo>
                    <a:pt x="34810" y="302324"/>
                    <a:pt x="32480" y="301820"/>
                    <a:pt x="30165" y="301315"/>
                  </a:cubicBezTo>
                  <a:cubicBezTo>
                    <a:pt x="27004" y="299832"/>
                    <a:pt x="22662" y="294673"/>
                    <a:pt x="20466" y="291924"/>
                  </a:cubicBezTo>
                  <a:cubicBezTo>
                    <a:pt x="15535" y="285724"/>
                    <a:pt x="2484" y="278563"/>
                    <a:pt x="1085" y="269812"/>
                  </a:cubicBezTo>
                  <a:cubicBezTo>
                    <a:pt x="0" y="263083"/>
                    <a:pt x="6542" y="260426"/>
                    <a:pt x="8651" y="256787"/>
                  </a:cubicBezTo>
                  <a:cubicBezTo>
                    <a:pt x="10023" y="254426"/>
                    <a:pt x="9832" y="251801"/>
                    <a:pt x="11381" y="249821"/>
                  </a:cubicBezTo>
                  <a:cubicBezTo>
                    <a:pt x="12489" y="248396"/>
                    <a:pt x="30615" y="241675"/>
                    <a:pt x="33196" y="241034"/>
                  </a:cubicBezTo>
                  <a:cubicBezTo>
                    <a:pt x="36725" y="240731"/>
                    <a:pt x="40259" y="240429"/>
                    <a:pt x="43795" y="240119"/>
                  </a:cubicBezTo>
                  <a:cubicBezTo>
                    <a:pt x="56449" y="235828"/>
                    <a:pt x="74751" y="236038"/>
                    <a:pt x="87718" y="231941"/>
                  </a:cubicBezTo>
                  <a:cubicBezTo>
                    <a:pt x="92672" y="231641"/>
                    <a:pt x="97611" y="231338"/>
                    <a:pt x="102562" y="231036"/>
                  </a:cubicBezTo>
                  <a:cubicBezTo>
                    <a:pt x="122814" y="226230"/>
                    <a:pt x="142154" y="221888"/>
                    <a:pt x="162235" y="217104"/>
                  </a:cubicBezTo>
                  <a:cubicBezTo>
                    <a:pt x="174277" y="214232"/>
                    <a:pt x="199628" y="216457"/>
                    <a:pt x="207375" y="209826"/>
                  </a:cubicBezTo>
                  <a:cubicBezTo>
                    <a:pt x="210788" y="206909"/>
                    <a:pt x="207839" y="202550"/>
                    <a:pt x="208893" y="197711"/>
                  </a:cubicBezTo>
                  <a:cubicBezTo>
                    <a:pt x="210092" y="188726"/>
                    <a:pt x="211306" y="179739"/>
                    <a:pt x="212523" y="170754"/>
                  </a:cubicBezTo>
                  <a:cubicBezTo>
                    <a:pt x="211681" y="166478"/>
                    <a:pt x="208848" y="164083"/>
                    <a:pt x="208585" y="159246"/>
                  </a:cubicBezTo>
                  <a:cubicBezTo>
                    <a:pt x="208487" y="145011"/>
                    <a:pt x="208375" y="130766"/>
                    <a:pt x="208279" y="116532"/>
                  </a:cubicBezTo>
                  <a:cubicBezTo>
                    <a:pt x="206411" y="104778"/>
                    <a:pt x="208440" y="90374"/>
                    <a:pt x="206770" y="76845"/>
                  </a:cubicBezTo>
                  <a:cubicBezTo>
                    <a:pt x="206104" y="71532"/>
                    <a:pt x="206126" y="61195"/>
                    <a:pt x="207065" y="55338"/>
                  </a:cubicBezTo>
                  <a:cubicBezTo>
                    <a:pt x="208988" y="43401"/>
                    <a:pt x="204801" y="26970"/>
                    <a:pt x="209491" y="17776"/>
                  </a:cubicBezTo>
                  <a:cubicBezTo>
                    <a:pt x="213956" y="9031"/>
                    <a:pt x="227966" y="5122"/>
                    <a:pt x="237964" y="2026"/>
                  </a:cubicBezTo>
                  <a:cubicBezTo>
                    <a:pt x="243106" y="436"/>
                    <a:pt x="247441" y="0"/>
                    <a:pt x="251164" y="426"/>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1" name="Shape 1336">
              <a:extLst>
                <a:ext uri="{FF2B5EF4-FFF2-40B4-BE49-F238E27FC236}">
                  <a16:creationId xmlns:a16="http://schemas.microsoft.com/office/drawing/2014/main" id="{0CF548C8-0BC8-860F-8B76-D837ABE1F586}"/>
                </a:ext>
              </a:extLst>
            </p:cNvPr>
            <p:cNvSpPr/>
            <p:nvPr/>
          </p:nvSpPr>
          <p:spPr bwMode="auto">
            <a:xfrm>
              <a:off x="9280165" y="5103658"/>
              <a:ext cx="280988" cy="298450"/>
            </a:xfrm>
            <a:custGeom>
              <a:avLst/>
              <a:gdLst/>
              <a:ahLst/>
              <a:cxnLst/>
              <a:rect l="0" t="0" r="0" b="0"/>
              <a:pathLst>
                <a:path w="736409" h="777291">
                  <a:moveTo>
                    <a:pt x="348663" y="231"/>
                  </a:moveTo>
                  <a:cubicBezTo>
                    <a:pt x="367571" y="0"/>
                    <a:pt x="378620" y="12848"/>
                    <a:pt x="386226" y="24459"/>
                  </a:cubicBezTo>
                  <a:cubicBezTo>
                    <a:pt x="388045" y="26993"/>
                    <a:pt x="389858" y="29509"/>
                    <a:pt x="391669" y="32040"/>
                  </a:cubicBezTo>
                  <a:cubicBezTo>
                    <a:pt x="393614" y="37810"/>
                    <a:pt x="392688" y="48384"/>
                    <a:pt x="391669" y="54752"/>
                  </a:cubicBezTo>
                  <a:cubicBezTo>
                    <a:pt x="391573" y="58792"/>
                    <a:pt x="391471" y="62842"/>
                    <a:pt x="391375" y="66873"/>
                  </a:cubicBezTo>
                  <a:cubicBezTo>
                    <a:pt x="387083" y="79740"/>
                    <a:pt x="380761" y="94778"/>
                    <a:pt x="376531" y="107157"/>
                  </a:cubicBezTo>
                  <a:cubicBezTo>
                    <a:pt x="373518" y="115974"/>
                    <a:pt x="372449" y="123322"/>
                    <a:pt x="369259" y="131401"/>
                  </a:cubicBezTo>
                  <a:cubicBezTo>
                    <a:pt x="374156" y="139514"/>
                    <a:pt x="384466" y="134374"/>
                    <a:pt x="393494" y="132916"/>
                  </a:cubicBezTo>
                  <a:cubicBezTo>
                    <a:pt x="406469" y="130814"/>
                    <a:pt x="419188" y="131314"/>
                    <a:pt x="431057" y="129276"/>
                  </a:cubicBezTo>
                  <a:cubicBezTo>
                    <a:pt x="443786" y="127094"/>
                    <a:pt x="456627" y="130017"/>
                    <a:pt x="468318" y="128055"/>
                  </a:cubicBezTo>
                  <a:cubicBezTo>
                    <a:pt x="496886" y="123279"/>
                    <a:pt x="518976" y="129211"/>
                    <a:pt x="537077" y="140792"/>
                  </a:cubicBezTo>
                  <a:cubicBezTo>
                    <a:pt x="538095" y="141894"/>
                    <a:pt x="539100" y="143003"/>
                    <a:pt x="540108" y="144118"/>
                  </a:cubicBezTo>
                  <a:cubicBezTo>
                    <a:pt x="547708" y="148388"/>
                    <a:pt x="554465" y="150790"/>
                    <a:pt x="559497" y="157445"/>
                  </a:cubicBezTo>
                  <a:cubicBezTo>
                    <a:pt x="564761" y="164394"/>
                    <a:pt x="565833" y="173585"/>
                    <a:pt x="569801" y="182289"/>
                  </a:cubicBezTo>
                  <a:cubicBezTo>
                    <a:pt x="571774" y="186628"/>
                    <a:pt x="575515" y="190479"/>
                    <a:pt x="576766" y="195617"/>
                  </a:cubicBezTo>
                  <a:cubicBezTo>
                    <a:pt x="583719" y="224179"/>
                    <a:pt x="541850" y="224003"/>
                    <a:pt x="522544" y="228931"/>
                  </a:cubicBezTo>
                  <a:cubicBezTo>
                    <a:pt x="514717" y="230925"/>
                    <a:pt x="502088" y="232636"/>
                    <a:pt x="494060" y="234695"/>
                  </a:cubicBezTo>
                  <a:cubicBezTo>
                    <a:pt x="491141" y="234997"/>
                    <a:pt x="488211" y="235293"/>
                    <a:pt x="485277" y="235602"/>
                  </a:cubicBezTo>
                  <a:cubicBezTo>
                    <a:pt x="481910" y="236833"/>
                    <a:pt x="477155" y="240124"/>
                    <a:pt x="473767" y="241358"/>
                  </a:cubicBezTo>
                  <a:cubicBezTo>
                    <a:pt x="456840" y="247526"/>
                    <a:pt x="439748" y="253858"/>
                    <a:pt x="421060" y="257709"/>
                  </a:cubicBezTo>
                  <a:cubicBezTo>
                    <a:pt x="415306" y="258020"/>
                    <a:pt x="409551" y="258322"/>
                    <a:pt x="403797" y="258624"/>
                  </a:cubicBezTo>
                  <a:cubicBezTo>
                    <a:pt x="383504" y="263696"/>
                    <a:pt x="362765" y="265645"/>
                    <a:pt x="346237" y="274377"/>
                  </a:cubicBezTo>
                  <a:cubicBezTo>
                    <a:pt x="345535" y="273164"/>
                    <a:pt x="344826" y="271951"/>
                    <a:pt x="344124" y="270739"/>
                  </a:cubicBezTo>
                  <a:cubicBezTo>
                    <a:pt x="346936" y="267552"/>
                    <a:pt x="350056" y="267109"/>
                    <a:pt x="353812" y="264676"/>
                  </a:cubicBezTo>
                  <a:cubicBezTo>
                    <a:pt x="357707" y="262166"/>
                    <a:pt x="360972" y="258109"/>
                    <a:pt x="365324" y="255895"/>
                  </a:cubicBezTo>
                  <a:cubicBezTo>
                    <a:pt x="374281" y="251330"/>
                    <a:pt x="383612" y="247464"/>
                    <a:pt x="391979" y="242565"/>
                  </a:cubicBezTo>
                  <a:cubicBezTo>
                    <a:pt x="397134" y="239551"/>
                    <a:pt x="403920" y="238356"/>
                    <a:pt x="406821" y="233180"/>
                  </a:cubicBezTo>
                  <a:cubicBezTo>
                    <a:pt x="406519" y="232978"/>
                    <a:pt x="406217" y="232776"/>
                    <a:pt x="405915" y="232571"/>
                  </a:cubicBezTo>
                  <a:cubicBezTo>
                    <a:pt x="402545" y="230746"/>
                    <a:pt x="395511" y="234021"/>
                    <a:pt x="391669" y="234695"/>
                  </a:cubicBezTo>
                  <a:cubicBezTo>
                    <a:pt x="386730" y="234893"/>
                    <a:pt x="381780" y="235095"/>
                    <a:pt x="376834" y="235293"/>
                  </a:cubicBezTo>
                  <a:cubicBezTo>
                    <a:pt x="370624" y="237075"/>
                    <a:pt x="347213" y="247691"/>
                    <a:pt x="341395" y="243778"/>
                  </a:cubicBezTo>
                  <a:cubicBezTo>
                    <a:pt x="341194" y="243778"/>
                    <a:pt x="340981" y="243778"/>
                    <a:pt x="340780" y="243778"/>
                  </a:cubicBezTo>
                  <a:cubicBezTo>
                    <a:pt x="342986" y="238403"/>
                    <a:pt x="362243" y="233882"/>
                    <a:pt x="368050" y="230450"/>
                  </a:cubicBezTo>
                  <a:cubicBezTo>
                    <a:pt x="378440" y="224308"/>
                    <a:pt x="389379" y="218999"/>
                    <a:pt x="401069" y="214095"/>
                  </a:cubicBezTo>
                  <a:cubicBezTo>
                    <a:pt x="408741" y="210053"/>
                    <a:pt x="416423" y="206020"/>
                    <a:pt x="424083" y="201975"/>
                  </a:cubicBezTo>
                  <a:cubicBezTo>
                    <a:pt x="427219" y="201164"/>
                    <a:pt x="430348" y="200361"/>
                    <a:pt x="433484" y="199551"/>
                  </a:cubicBezTo>
                  <a:cubicBezTo>
                    <a:pt x="439334" y="197045"/>
                    <a:pt x="445997" y="192726"/>
                    <a:pt x="451656" y="190469"/>
                  </a:cubicBezTo>
                  <a:cubicBezTo>
                    <a:pt x="455404" y="188971"/>
                    <a:pt x="460681" y="188086"/>
                    <a:pt x="463165" y="185321"/>
                  </a:cubicBezTo>
                  <a:cubicBezTo>
                    <a:pt x="462125" y="183683"/>
                    <a:pt x="461027" y="182870"/>
                    <a:pt x="459234" y="181983"/>
                  </a:cubicBezTo>
                  <a:cubicBezTo>
                    <a:pt x="447461" y="185158"/>
                    <a:pt x="431960" y="181599"/>
                    <a:pt x="417726" y="183806"/>
                  </a:cubicBezTo>
                  <a:cubicBezTo>
                    <a:pt x="411660" y="184738"/>
                    <a:pt x="406998" y="186210"/>
                    <a:pt x="401677" y="187132"/>
                  </a:cubicBezTo>
                  <a:cubicBezTo>
                    <a:pt x="393402" y="187334"/>
                    <a:pt x="385109" y="187531"/>
                    <a:pt x="376834" y="187733"/>
                  </a:cubicBezTo>
                  <a:cubicBezTo>
                    <a:pt x="375922" y="188449"/>
                    <a:pt x="375015" y="189151"/>
                    <a:pt x="374112" y="189854"/>
                  </a:cubicBezTo>
                  <a:cubicBezTo>
                    <a:pt x="372492" y="189854"/>
                    <a:pt x="370879" y="189854"/>
                    <a:pt x="369259" y="189854"/>
                  </a:cubicBezTo>
                  <a:cubicBezTo>
                    <a:pt x="361796" y="191015"/>
                    <a:pt x="351011" y="190454"/>
                    <a:pt x="345633" y="194098"/>
                  </a:cubicBezTo>
                  <a:cubicBezTo>
                    <a:pt x="339272" y="198403"/>
                    <a:pt x="331827" y="219813"/>
                    <a:pt x="329281" y="228629"/>
                  </a:cubicBezTo>
                  <a:cubicBezTo>
                    <a:pt x="328770" y="231463"/>
                    <a:pt x="328266" y="234288"/>
                    <a:pt x="327761" y="237118"/>
                  </a:cubicBezTo>
                  <a:cubicBezTo>
                    <a:pt x="324738" y="242874"/>
                    <a:pt x="321708" y="248627"/>
                    <a:pt x="318668" y="254379"/>
                  </a:cubicBezTo>
                  <a:cubicBezTo>
                    <a:pt x="312095" y="267650"/>
                    <a:pt x="306702" y="279421"/>
                    <a:pt x="298375" y="290736"/>
                  </a:cubicBezTo>
                  <a:cubicBezTo>
                    <a:pt x="297170" y="291737"/>
                    <a:pt x="295956" y="292755"/>
                    <a:pt x="294735" y="293763"/>
                  </a:cubicBezTo>
                  <a:cubicBezTo>
                    <a:pt x="290556" y="299909"/>
                    <a:pt x="291254" y="309471"/>
                    <a:pt x="286262" y="314669"/>
                  </a:cubicBezTo>
                  <a:cubicBezTo>
                    <a:pt x="287143" y="328132"/>
                    <a:pt x="301548" y="327215"/>
                    <a:pt x="304438" y="337684"/>
                  </a:cubicBezTo>
                  <a:cubicBezTo>
                    <a:pt x="304535" y="356865"/>
                    <a:pt x="304640" y="376060"/>
                    <a:pt x="304736" y="395244"/>
                  </a:cubicBezTo>
                  <a:cubicBezTo>
                    <a:pt x="305366" y="399675"/>
                    <a:pt x="303002" y="402617"/>
                    <a:pt x="304736" y="406145"/>
                  </a:cubicBezTo>
                  <a:cubicBezTo>
                    <a:pt x="306857" y="410454"/>
                    <a:pt x="314565" y="412147"/>
                    <a:pt x="318668" y="414629"/>
                  </a:cubicBezTo>
                  <a:cubicBezTo>
                    <a:pt x="335272" y="411221"/>
                    <a:pt x="349120" y="401296"/>
                    <a:pt x="362895" y="395244"/>
                  </a:cubicBezTo>
                  <a:cubicBezTo>
                    <a:pt x="369105" y="392509"/>
                    <a:pt x="375538" y="390755"/>
                    <a:pt x="380775" y="387058"/>
                  </a:cubicBezTo>
                  <a:cubicBezTo>
                    <a:pt x="387266" y="382486"/>
                    <a:pt x="393247" y="376352"/>
                    <a:pt x="400158" y="372215"/>
                  </a:cubicBezTo>
                  <a:cubicBezTo>
                    <a:pt x="417931" y="361606"/>
                    <a:pt x="436669" y="352884"/>
                    <a:pt x="451656" y="339498"/>
                  </a:cubicBezTo>
                  <a:cubicBezTo>
                    <a:pt x="457718" y="330416"/>
                    <a:pt x="463769" y="321325"/>
                    <a:pt x="469833" y="312236"/>
                  </a:cubicBezTo>
                  <a:cubicBezTo>
                    <a:pt x="471471" y="309881"/>
                    <a:pt x="471567" y="307321"/>
                    <a:pt x="473767" y="305572"/>
                  </a:cubicBezTo>
                  <a:cubicBezTo>
                    <a:pt x="486663" y="295347"/>
                    <a:pt x="502066" y="299070"/>
                    <a:pt x="510423" y="311029"/>
                  </a:cubicBezTo>
                  <a:cubicBezTo>
                    <a:pt x="513904" y="316004"/>
                    <a:pt x="518947" y="330440"/>
                    <a:pt x="515272" y="338602"/>
                  </a:cubicBezTo>
                  <a:cubicBezTo>
                    <a:pt x="514163" y="339498"/>
                    <a:pt x="513047" y="340412"/>
                    <a:pt x="511938" y="341324"/>
                  </a:cubicBezTo>
                  <a:cubicBezTo>
                    <a:pt x="507668" y="347631"/>
                    <a:pt x="498467" y="356541"/>
                    <a:pt x="492545" y="361314"/>
                  </a:cubicBezTo>
                  <a:cubicBezTo>
                    <a:pt x="486011" y="366592"/>
                    <a:pt x="478663" y="370746"/>
                    <a:pt x="471647" y="375862"/>
                  </a:cubicBezTo>
                  <a:cubicBezTo>
                    <a:pt x="464105" y="381348"/>
                    <a:pt x="456692" y="388141"/>
                    <a:pt x="448935" y="393426"/>
                  </a:cubicBezTo>
                  <a:cubicBezTo>
                    <a:pt x="441741" y="398315"/>
                    <a:pt x="433317" y="400717"/>
                    <a:pt x="425002" y="404327"/>
                  </a:cubicBezTo>
                  <a:cubicBezTo>
                    <a:pt x="414666" y="408815"/>
                    <a:pt x="404352" y="415163"/>
                    <a:pt x="394708" y="420685"/>
                  </a:cubicBezTo>
                  <a:cubicBezTo>
                    <a:pt x="392785" y="421287"/>
                    <a:pt x="390870" y="421905"/>
                    <a:pt x="388955" y="422504"/>
                  </a:cubicBezTo>
                  <a:cubicBezTo>
                    <a:pt x="384246" y="424692"/>
                    <a:pt x="378389" y="428569"/>
                    <a:pt x="373500" y="430686"/>
                  </a:cubicBezTo>
                  <a:cubicBezTo>
                    <a:pt x="369435" y="432446"/>
                    <a:pt x="364702" y="431981"/>
                    <a:pt x="361386" y="434020"/>
                  </a:cubicBezTo>
                  <a:cubicBezTo>
                    <a:pt x="360980" y="435128"/>
                    <a:pt x="360580" y="436233"/>
                    <a:pt x="360173" y="437346"/>
                  </a:cubicBezTo>
                  <a:cubicBezTo>
                    <a:pt x="363589" y="439585"/>
                    <a:pt x="368107" y="440482"/>
                    <a:pt x="371988" y="442495"/>
                  </a:cubicBezTo>
                  <a:cubicBezTo>
                    <a:pt x="377143" y="445831"/>
                    <a:pt x="382291" y="449164"/>
                    <a:pt x="387439" y="452494"/>
                  </a:cubicBezTo>
                  <a:cubicBezTo>
                    <a:pt x="393296" y="456436"/>
                    <a:pt x="397591" y="462107"/>
                    <a:pt x="403193" y="466124"/>
                  </a:cubicBezTo>
                  <a:cubicBezTo>
                    <a:pt x="410991" y="471736"/>
                    <a:pt x="419717" y="475924"/>
                    <a:pt x="428025" y="480664"/>
                  </a:cubicBezTo>
                  <a:cubicBezTo>
                    <a:pt x="429142" y="482077"/>
                    <a:pt x="430250" y="483494"/>
                    <a:pt x="431355" y="484909"/>
                  </a:cubicBezTo>
                  <a:cubicBezTo>
                    <a:pt x="440424" y="491983"/>
                    <a:pt x="448790" y="499663"/>
                    <a:pt x="457718" y="506718"/>
                  </a:cubicBezTo>
                  <a:cubicBezTo>
                    <a:pt x="461149" y="508133"/>
                    <a:pt x="464584" y="509537"/>
                    <a:pt x="468014" y="510955"/>
                  </a:cubicBezTo>
                  <a:cubicBezTo>
                    <a:pt x="473912" y="513608"/>
                    <a:pt x="479801" y="518375"/>
                    <a:pt x="485585" y="520654"/>
                  </a:cubicBezTo>
                  <a:cubicBezTo>
                    <a:pt x="492700" y="523451"/>
                    <a:pt x="504054" y="527400"/>
                    <a:pt x="509815" y="531555"/>
                  </a:cubicBezTo>
                  <a:cubicBezTo>
                    <a:pt x="510829" y="532768"/>
                    <a:pt x="511840" y="533978"/>
                    <a:pt x="512845" y="535191"/>
                  </a:cubicBezTo>
                  <a:cubicBezTo>
                    <a:pt x="520923" y="539025"/>
                    <a:pt x="529006" y="542869"/>
                    <a:pt x="537077" y="546699"/>
                  </a:cubicBezTo>
                  <a:cubicBezTo>
                    <a:pt x="542531" y="549566"/>
                    <a:pt x="548216" y="554660"/>
                    <a:pt x="554040" y="557003"/>
                  </a:cubicBezTo>
                  <a:cubicBezTo>
                    <a:pt x="557378" y="557705"/>
                    <a:pt x="560711" y="558414"/>
                    <a:pt x="564041" y="559124"/>
                  </a:cubicBezTo>
                  <a:cubicBezTo>
                    <a:pt x="597646" y="576443"/>
                    <a:pt x="638946" y="587725"/>
                    <a:pt x="675216" y="602446"/>
                  </a:cubicBezTo>
                  <a:cubicBezTo>
                    <a:pt x="680770" y="604260"/>
                    <a:pt x="686318" y="606070"/>
                    <a:pt x="691873" y="607895"/>
                  </a:cubicBezTo>
                  <a:cubicBezTo>
                    <a:pt x="694800" y="608195"/>
                    <a:pt x="697738" y="608497"/>
                    <a:pt x="700664" y="608800"/>
                  </a:cubicBezTo>
                  <a:cubicBezTo>
                    <a:pt x="701464" y="609612"/>
                    <a:pt x="702270" y="610413"/>
                    <a:pt x="703091" y="611226"/>
                  </a:cubicBezTo>
                  <a:cubicBezTo>
                    <a:pt x="706515" y="611529"/>
                    <a:pt x="709953" y="611827"/>
                    <a:pt x="713379" y="612130"/>
                  </a:cubicBezTo>
                  <a:cubicBezTo>
                    <a:pt x="716580" y="612929"/>
                    <a:pt x="725788" y="616335"/>
                    <a:pt x="728532" y="618191"/>
                  </a:cubicBezTo>
                  <a:cubicBezTo>
                    <a:pt x="731214" y="626289"/>
                    <a:pt x="736409" y="641840"/>
                    <a:pt x="727615" y="647576"/>
                  </a:cubicBezTo>
                  <a:cubicBezTo>
                    <a:pt x="724108" y="649872"/>
                    <a:pt x="709863" y="654614"/>
                    <a:pt x="703385" y="652730"/>
                  </a:cubicBezTo>
                  <a:cubicBezTo>
                    <a:pt x="702173" y="651916"/>
                    <a:pt x="700960" y="651110"/>
                    <a:pt x="699750" y="650303"/>
                  </a:cubicBezTo>
                  <a:cubicBezTo>
                    <a:pt x="695718" y="650103"/>
                    <a:pt x="691671" y="649897"/>
                    <a:pt x="687632" y="649699"/>
                  </a:cubicBezTo>
                  <a:cubicBezTo>
                    <a:pt x="678579" y="648151"/>
                    <a:pt x="671364" y="648111"/>
                    <a:pt x="662188" y="646671"/>
                  </a:cubicBezTo>
                  <a:cubicBezTo>
                    <a:pt x="657540" y="646557"/>
                    <a:pt x="652897" y="646459"/>
                    <a:pt x="648259" y="646355"/>
                  </a:cubicBezTo>
                  <a:cubicBezTo>
                    <a:pt x="640790" y="644530"/>
                    <a:pt x="630638" y="643900"/>
                    <a:pt x="622810" y="641822"/>
                  </a:cubicBezTo>
                  <a:cubicBezTo>
                    <a:pt x="616694" y="640195"/>
                    <a:pt x="609938" y="637376"/>
                    <a:pt x="603731" y="634853"/>
                  </a:cubicBezTo>
                  <a:cubicBezTo>
                    <a:pt x="590763" y="629578"/>
                    <a:pt x="577922" y="620846"/>
                    <a:pt x="564343" y="615766"/>
                  </a:cubicBezTo>
                  <a:cubicBezTo>
                    <a:pt x="562522" y="615567"/>
                    <a:pt x="560703" y="615366"/>
                    <a:pt x="558893" y="615161"/>
                  </a:cubicBezTo>
                  <a:cubicBezTo>
                    <a:pt x="551099" y="612944"/>
                    <a:pt x="541289" y="609563"/>
                    <a:pt x="534657" y="605466"/>
                  </a:cubicBezTo>
                  <a:cubicBezTo>
                    <a:pt x="528239" y="601510"/>
                    <a:pt x="520344" y="596556"/>
                    <a:pt x="514667" y="591538"/>
                  </a:cubicBezTo>
                  <a:cubicBezTo>
                    <a:pt x="510667" y="587995"/>
                    <a:pt x="507215" y="581393"/>
                    <a:pt x="503151" y="578203"/>
                  </a:cubicBezTo>
                  <a:cubicBezTo>
                    <a:pt x="494766" y="571612"/>
                    <a:pt x="486219" y="565762"/>
                    <a:pt x="478317" y="558820"/>
                  </a:cubicBezTo>
                  <a:cubicBezTo>
                    <a:pt x="474569" y="555516"/>
                    <a:pt x="469487" y="554860"/>
                    <a:pt x="464990" y="552150"/>
                  </a:cubicBezTo>
                  <a:cubicBezTo>
                    <a:pt x="459234" y="548320"/>
                    <a:pt x="453467" y="544482"/>
                    <a:pt x="447722" y="540638"/>
                  </a:cubicBezTo>
                  <a:cubicBezTo>
                    <a:pt x="441604" y="535921"/>
                    <a:pt x="435553" y="525788"/>
                    <a:pt x="429238" y="520046"/>
                  </a:cubicBezTo>
                  <a:cubicBezTo>
                    <a:pt x="422625" y="514040"/>
                    <a:pt x="413734" y="510570"/>
                    <a:pt x="405612" y="506113"/>
                  </a:cubicBezTo>
                  <a:cubicBezTo>
                    <a:pt x="393883" y="499669"/>
                    <a:pt x="382853" y="491933"/>
                    <a:pt x="371081" y="484909"/>
                  </a:cubicBezTo>
                  <a:cubicBezTo>
                    <a:pt x="355068" y="475355"/>
                    <a:pt x="342040" y="459821"/>
                    <a:pt x="326854" y="449767"/>
                  </a:cubicBezTo>
                  <a:cubicBezTo>
                    <a:pt x="325236" y="449263"/>
                    <a:pt x="323623" y="448758"/>
                    <a:pt x="322002" y="448250"/>
                  </a:cubicBezTo>
                  <a:cubicBezTo>
                    <a:pt x="316638" y="444773"/>
                    <a:pt x="312267" y="438239"/>
                    <a:pt x="304736" y="436742"/>
                  </a:cubicBezTo>
                  <a:cubicBezTo>
                    <a:pt x="303682" y="437587"/>
                    <a:pt x="302947" y="437833"/>
                    <a:pt x="302317" y="439167"/>
                  </a:cubicBezTo>
                  <a:cubicBezTo>
                    <a:pt x="301328" y="441425"/>
                    <a:pt x="303037" y="444088"/>
                    <a:pt x="302317" y="447347"/>
                  </a:cubicBezTo>
                  <a:cubicBezTo>
                    <a:pt x="300902" y="454306"/>
                    <a:pt x="299491" y="461279"/>
                    <a:pt x="298076" y="468245"/>
                  </a:cubicBezTo>
                  <a:cubicBezTo>
                    <a:pt x="297878" y="474304"/>
                    <a:pt x="297670" y="480362"/>
                    <a:pt x="297464" y="486418"/>
                  </a:cubicBezTo>
                  <a:cubicBezTo>
                    <a:pt x="295182" y="499068"/>
                    <a:pt x="292928" y="516071"/>
                    <a:pt x="290808" y="528826"/>
                  </a:cubicBezTo>
                  <a:cubicBezTo>
                    <a:pt x="290506" y="537920"/>
                    <a:pt x="290196" y="547009"/>
                    <a:pt x="289890" y="556092"/>
                  </a:cubicBezTo>
                  <a:cubicBezTo>
                    <a:pt x="289423" y="557943"/>
                    <a:pt x="288202" y="559530"/>
                    <a:pt x="287777" y="562154"/>
                  </a:cubicBezTo>
                  <a:cubicBezTo>
                    <a:pt x="287673" y="566086"/>
                    <a:pt x="287575" y="570032"/>
                    <a:pt x="287474" y="573966"/>
                  </a:cubicBezTo>
                  <a:cubicBezTo>
                    <a:pt x="285822" y="584443"/>
                    <a:pt x="285938" y="597370"/>
                    <a:pt x="284745" y="606070"/>
                  </a:cubicBezTo>
                  <a:cubicBezTo>
                    <a:pt x="284339" y="616774"/>
                    <a:pt x="283939" y="627480"/>
                    <a:pt x="283540" y="638190"/>
                  </a:cubicBezTo>
                  <a:cubicBezTo>
                    <a:pt x="282524" y="643126"/>
                    <a:pt x="279648" y="650134"/>
                    <a:pt x="282320" y="655150"/>
                  </a:cubicBezTo>
                  <a:cubicBezTo>
                    <a:pt x="283540" y="655556"/>
                    <a:pt x="284745" y="655956"/>
                    <a:pt x="285955" y="656363"/>
                  </a:cubicBezTo>
                  <a:cubicBezTo>
                    <a:pt x="304207" y="648343"/>
                    <a:pt x="310619" y="628096"/>
                    <a:pt x="320796" y="612130"/>
                  </a:cubicBezTo>
                  <a:cubicBezTo>
                    <a:pt x="336934" y="586818"/>
                    <a:pt x="353264" y="561200"/>
                    <a:pt x="368050" y="534586"/>
                  </a:cubicBezTo>
                  <a:cubicBezTo>
                    <a:pt x="370357" y="530431"/>
                    <a:pt x="373222" y="525380"/>
                    <a:pt x="374713" y="521251"/>
                  </a:cubicBezTo>
                  <a:cubicBezTo>
                    <a:pt x="377046" y="514807"/>
                    <a:pt x="376964" y="508223"/>
                    <a:pt x="380167" y="503079"/>
                  </a:cubicBezTo>
                  <a:cubicBezTo>
                    <a:pt x="380574" y="503079"/>
                    <a:pt x="380973" y="503079"/>
                    <a:pt x="381381" y="503079"/>
                  </a:cubicBezTo>
                  <a:cubicBezTo>
                    <a:pt x="382187" y="503583"/>
                    <a:pt x="382994" y="504093"/>
                    <a:pt x="383800" y="504598"/>
                  </a:cubicBezTo>
                  <a:cubicBezTo>
                    <a:pt x="384711" y="515027"/>
                    <a:pt x="381866" y="523465"/>
                    <a:pt x="379864" y="531857"/>
                  </a:cubicBezTo>
                  <a:cubicBezTo>
                    <a:pt x="378724" y="536663"/>
                    <a:pt x="380645" y="541422"/>
                    <a:pt x="379556" y="546098"/>
                  </a:cubicBezTo>
                  <a:cubicBezTo>
                    <a:pt x="374623" y="567393"/>
                    <a:pt x="369086" y="587869"/>
                    <a:pt x="361998" y="606070"/>
                  </a:cubicBezTo>
                  <a:cubicBezTo>
                    <a:pt x="353056" y="628995"/>
                    <a:pt x="346979" y="652356"/>
                    <a:pt x="337453" y="675141"/>
                  </a:cubicBezTo>
                  <a:cubicBezTo>
                    <a:pt x="334602" y="681970"/>
                    <a:pt x="329894" y="688780"/>
                    <a:pt x="326854" y="695134"/>
                  </a:cubicBezTo>
                  <a:cubicBezTo>
                    <a:pt x="320854" y="707655"/>
                    <a:pt x="315817" y="720119"/>
                    <a:pt x="308981" y="731481"/>
                  </a:cubicBezTo>
                  <a:cubicBezTo>
                    <a:pt x="302817" y="741737"/>
                    <a:pt x="295020" y="762405"/>
                    <a:pt x="285055" y="767837"/>
                  </a:cubicBezTo>
                  <a:cubicBezTo>
                    <a:pt x="280350" y="770396"/>
                    <a:pt x="275566" y="770958"/>
                    <a:pt x="269906" y="772686"/>
                  </a:cubicBezTo>
                  <a:cubicBezTo>
                    <a:pt x="268290" y="773596"/>
                    <a:pt x="266677" y="774500"/>
                    <a:pt x="265050" y="775407"/>
                  </a:cubicBezTo>
                  <a:cubicBezTo>
                    <a:pt x="257727" y="777291"/>
                    <a:pt x="251218" y="771487"/>
                    <a:pt x="247176" y="768441"/>
                  </a:cubicBezTo>
                  <a:cubicBezTo>
                    <a:pt x="244400" y="766346"/>
                    <a:pt x="231675" y="749290"/>
                    <a:pt x="230519" y="746025"/>
                  </a:cubicBezTo>
                  <a:cubicBezTo>
                    <a:pt x="228726" y="740970"/>
                    <a:pt x="229371" y="732597"/>
                    <a:pt x="230217" y="727246"/>
                  </a:cubicBezTo>
                  <a:cubicBezTo>
                    <a:pt x="230217" y="720778"/>
                    <a:pt x="230217" y="714315"/>
                    <a:pt x="230217" y="707857"/>
                  </a:cubicBezTo>
                  <a:cubicBezTo>
                    <a:pt x="231030" y="701902"/>
                    <a:pt x="231829" y="695941"/>
                    <a:pt x="232650" y="689987"/>
                  </a:cubicBezTo>
                  <a:cubicBezTo>
                    <a:pt x="232546" y="686049"/>
                    <a:pt x="232442" y="682107"/>
                    <a:pt x="232344" y="678171"/>
                  </a:cubicBezTo>
                  <a:cubicBezTo>
                    <a:pt x="232744" y="675753"/>
                    <a:pt x="233147" y="673318"/>
                    <a:pt x="233547" y="670900"/>
                  </a:cubicBezTo>
                  <a:cubicBezTo>
                    <a:pt x="231598" y="654012"/>
                    <a:pt x="234166" y="633204"/>
                    <a:pt x="236578" y="617889"/>
                  </a:cubicBezTo>
                  <a:cubicBezTo>
                    <a:pt x="236480" y="614459"/>
                    <a:pt x="236376" y="611025"/>
                    <a:pt x="236276" y="607587"/>
                  </a:cubicBezTo>
                  <a:cubicBezTo>
                    <a:pt x="237734" y="590533"/>
                    <a:pt x="236823" y="572310"/>
                    <a:pt x="239609" y="556402"/>
                  </a:cubicBezTo>
                  <a:cubicBezTo>
                    <a:pt x="239609" y="548118"/>
                    <a:pt x="239609" y="539835"/>
                    <a:pt x="239609" y="531555"/>
                  </a:cubicBezTo>
                  <a:cubicBezTo>
                    <a:pt x="242111" y="518944"/>
                    <a:pt x="240783" y="504234"/>
                    <a:pt x="242942" y="490662"/>
                  </a:cubicBezTo>
                  <a:cubicBezTo>
                    <a:pt x="243047" y="486220"/>
                    <a:pt x="243144" y="481781"/>
                    <a:pt x="243248" y="477328"/>
                  </a:cubicBezTo>
                  <a:cubicBezTo>
                    <a:pt x="243846" y="476428"/>
                    <a:pt x="244458" y="475517"/>
                    <a:pt x="245059" y="474607"/>
                  </a:cubicBezTo>
                  <a:cubicBezTo>
                    <a:pt x="245459" y="470362"/>
                    <a:pt x="245880" y="466124"/>
                    <a:pt x="246280" y="461880"/>
                  </a:cubicBezTo>
                  <a:cubicBezTo>
                    <a:pt x="246478" y="455720"/>
                    <a:pt x="246680" y="449565"/>
                    <a:pt x="246878" y="443405"/>
                  </a:cubicBezTo>
                  <a:cubicBezTo>
                    <a:pt x="249776" y="426452"/>
                    <a:pt x="255957" y="408244"/>
                    <a:pt x="255960" y="389787"/>
                  </a:cubicBezTo>
                  <a:cubicBezTo>
                    <a:pt x="255960" y="383422"/>
                    <a:pt x="258869" y="374343"/>
                    <a:pt x="256277" y="368582"/>
                  </a:cubicBezTo>
                  <a:cubicBezTo>
                    <a:pt x="255763" y="368385"/>
                    <a:pt x="255258" y="368183"/>
                    <a:pt x="254762" y="367977"/>
                  </a:cubicBezTo>
                  <a:cubicBezTo>
                    <a:pt x="249472" y="373609"/>
                    <a:pt x="243925" y="386600"/>
                    <a:pt x="239609" y="393728"/>
                  </a:cubicBezTo>
                  <a:cubicBezTo>
                    <a:pt x="229590" y="410273"/>
                    <a:pt x="219636" y="428292"/>
                    <a:pt x="209012" y="444316"/>
                  </a:cubicBezTo>
                  <a:cubicBezTo>
                    <a:pt x="205078" y="451786"/>
                    <a:pt x="201136" y="459260"/>
                    <a:pt x="197200" y="466729"/>
                  </a:cubicBezTo>
                  <a:cubicBezTo>
                    <a:pt x="194227" y="471381"/>
                    <a:pt x="189753" y="474948"/>
                    <a:pt x="186602" y="479149"/>
                  </a:cubicBezTo>
                  <a:cubicBezTo>
                    <a:pt x="177991" y="490619"/>
                    <a:pt x="168599" y="501164"/>
                    <a:pt x="159329" y="511859"/>
                  </a:cubicBezTo>
                  <a:cubicBezTo>
                    <a:pt x="152971" y="520851"/>
                    <a:pt x="146610" y="529837"/>
                    <a:pt x="140256" y="538823"/>
                  </a:cubicBezTo>
                  <a:cubicBezTo>
                    <a:pt x="123613" y="560174"/>
                    <a:pt x="105739" y="580500"/>
                    <a:pt x="86638" y="599415"/>
                  </a:cubicBezTo>
                  <a:cubicBezTo>
                    <a:pt x="80025" y="605949"/>
                    <a:pt x="71961" y="612652"/>
                    <a:pt x="66337" y="620010"/>
                  </a:cubicBezTo>
                  <a:cubicBezTo>
                    <a:pt x="62075" y="625579"/>
                    <a:pt x="53489" y="635977"/>
                    <a:pt x="47855" y="639699"/>
                  </a:cubicBezTo>
                  <a:cubicBezTo>
                    <a:pt x="44978" y="641610"/>
                    <a:pt x="40230" y="644163"/>
                    <a:pt x="34837" y="643029"/>
                  </a:cubicBezTo>
                  <a:cubicBezTo>
                    <a:pt x="24969" y="640962"/>
                    <a:pt x="3471" y="625834"/>
                    <a:pt x="604" y="617281"/>
                  </a:cubicBezTo>
                  <a:cubicBezTo>
                    <a:pt x="400" y="608001"/>
                    <a:pt x="198" y="598698"/>
                    <a:pt x="0" y="589417"/>
                  </a:cubicBezTo>
                  <a:cubicBezTo>
                    <a:pt x="410" y="587686"/>
                    <a:pt x="1631" y="586315"/>
                    <a:pt x="3031" y="585475"/>
                  </a:cubicBezTo>
                  <a:cubicBezTo>
                    <a:pt x="6509" y="586267"/>
                    <a:pt x="9054" y="589702"/>
                    <a:pt x="13629" y="588197"/>
                  </a:cubicBezTo>
                  <a:cubicBezTo>
                    <a:pt x="19991" y="586120"/>
                    <a:pt x="24857" y="580025"/>
                    <a:pt x="29988" y="576386"/>
                  </a:cubicBezTo>
                  <a:cubicBezTo>
                    <a:pt x="47758" y="563782"/>
                    <a:pt x="64339" y="549396"/>
                    <a:pt x="77245" y="531857"/>
                  </a:cubicBezTo>
                  <a:cubicBezTo>
                    <a:pt x="78653" y="530953"/>
                    <a:pt x="80064" y="530038"/>
                    <a:pt x="81483" y="529135"/>
                  </a:cubicBezTo>
                  <a:cubicBezTo>
                    <a:pt x="85310" y="525031"/>
                    <a:pt x="88514" y="520419"/>
                    <a:pt x="92384" y="516406"/>
                  </a:cubicBezTo>
                  <a:cubicBezTo>
                    <a:pt x="93596" y="514195"/>
                    <a:pt x="94809" y="511964"/>
                    <a:pt x="96023" y="509742"/>
                  </a:cubicBezTo>
                  <a:cubicBezTo>
                    <a:pt x="98522" y="506236"/>
                    <a:pt x="101610" y="503817"/>
                    <a:pt x="104194" y="500047"/>
                  </a:cubicBezTo>
                  <a:cubicBezTo>
                    <a:pt x="109153" y="495410"/>
                    <a:pt x="114098" y="490760"/>
                    <a:pt x="119045" y="486115"/>
                  </a:cubicBezTo>
                  <a:cubicBezTo>
                    <a:pt x="123613" y="481341"/>
                    <a:pt x="126670" y="475174"/>
                    <a:pt x="130554" y="469764"/>
                  </a:cubicBezTo>
                  <a:cubicBezTo>
                    <a:pt x="133585" y="466532"/>
                    <a:pt x="136609" y="463291"/>
                    <a:pt x="139644" y="460063"/>
                  </a:cubicBezTo>
                  <a:cubicBezTo>
                    <a:pt x="149918" y="448218"/>
                    <a:pt x="159937" y="436334"/>
                    <a:pt x="169337" y="423716"/>
                  </a:cubicBezTo>
                  <a:cubicBezTo>
                    <a:pt x="170838" y="422504"/>
                    <a:pt x="172354" y="421287"/>
                    <a:pt x="173869" y="420080"/>
                  </a:cubicBezTo>
                  <a:cubicBezTo>
                    <a:pt x="186203" y="403708"/>
                    <a:pt x="194738" y="385060"/>
                    <a:pt x="206284" y="367675"/>
                  </a:cubicBezTo>
                  <a:cubicBezTo>
                    <a:pt x="217213" y="351230"/>
                    <a:pt x="227660" y="333112"/>
                    <a:pt x="237791" y="316184"/>
                  </a:cubicBezTo>
                  <a:cubicBezTo>
                    <a:pt x="238899" y="313553"/>
                    <a:pt x="240016" y="310921"/>
                    <a:pt x="241124" y="308300"/>
                  </a:cubicBezTo>
                  <a:cubicBezTo>
                    <a:pt x="250877" y="292928"/>
                    <a:pt x="258444" y="275411"/>
                    <a:pt x="266271" y="257709"/>
                  </a:cubicBezTo>
                  <a:cubicBezTo>
                    <a:pt x="266469" y="256097"/>
                    <a:pt x="266677" y="254477"/>
                    <a:pt x="266875" y="252864"/>
                  </a:cubicBezTo>
                  <a:cubicBezTo>
                    <a:pt x="268398" y="247665"/>
                    <a:pt x="272585" y="236912"/>
                    <a:pt x="275354" y="232261"/>
                  </a:cubicBezTo>
                  <a:cubicBezTo>
                    <a:pt x="277926" y="227945"/>
                    <a:pt x="289923" y="211057"/>
                    <a:pt x="287474" y="205614"/>
                  </a:cubicBezTo>
                  <a:cubicBezTo>
                    <a:pt x="273661" y="201452"/>
                    <a:pt x="256269" y="211259"/>
                    <a:pt x="245059" y="214704"/>
                  </a:cubicBezTo>
                  <a:cubicBezTo>
                    <a:pt x="241531" y="214999"/>
                    <a:pt x="237989" y="215302"/>
                    <a:pt x="234461" y="215604"/>
                  </a:cubicBezTo>
                  <a:cubicBezTo>
                    <a:pt x="229457" y="217156"/>
                    <a:pt x="222952" y="220147"/>
                    <a:pt x="218102" y="221367"/>
                  </a:cubicBezTo>
                  <a:cubicBezTo>
                    <a:pt x="216587" y="221461"/>
                    <a:pt x="215072" y="221566"/>
                    <a:pt x="213559" y="221663"/>
                  </a:cubicBezTo>
                  <a:cubicBezTo>
                    <a:pt x="206935" y="223881"/>
                    <a:pt x="199718" y="228676"/>
                    <a:pt x="192956" y="231062"/>
                  </a:cubicBezTo>
                  <a:cubicBezTo>
                    <a:pt x="190642" y="231365"/>
                    <a:pt x="188313" y="231661"/>
                    <a:pt x="185984" y="231965"/>
                  </a:cubicBezTo>
                  <a:cubicBezTo>
                    <a:pt x="168923" y="239080"/>
                    <a:pt x="150189" y="248357"/>
                    <a:pt x="141455" y="263773"/>
                  </a:cubicBezTo>
                  <a:cubicBezTo>
                    <a:pt x="131713" y="280984"/>
                    <a:pt x="124801" y="301079"/>
                    <a:pt x="114808" y="317693"/>
                  </a:cubicBezTo>
                  <a:cubicBezTo>
                    <a:pt x="111376" y="323395"/>
                    <a:pt x="109188" y="331124"/>
                    <a:pt x="101775" y="332536"/>
                  </a:cubicBezTo>
                  <a:cubicBezTo>
                    <a:pt x="94411" y="333944"/>
                    <a:pt x="86987" y="328666"/>
                    <a:pt x="82394" y="326782"/>
                  </a:cubicBezTo>
                  <a:cubicBezTo>
                    <a:pt x="70092" y="321732"/>
                    <a:pt x="59487" y="310309"/>
                    <a:pt x="53615" y="298909"/>
                  </a:cubicBezTo>
                  <a:cubicBezTo>
                    <a:pt x="51055" y="293950"/>
                    <a:pt x="49770" y="288397"/>
                    <a:pt x="46649" y="284064"/>
                  </a:cubicBezTo>
                  <a:cubicBezTo>
                    <a:pt x="49399" y="275868"/>
                    <a:pt x="51940" y="267733"/>
                    <a:pt x="56033" y="260741"/>
                  </a:cubicBezTo>
                  <a:cubicBezTo>
                    <a:pt x="57248" y="259736"/>
                    <a:pt x="58468" y="258722"/>
                    <a:pt x="59673" y="257709"/>
                  </a:cubicBezTo>
                  <a:cubicBezTo>
                    <a:pt x="66665" y="248962"/>
                    <a:pt x="73077" y="239349"/>
                    <a:pt x="79370" y="230144"/>
                  </a:cubicBezTo>
                  <a:cubicBezTo>
                    <a:pt x="87639" y="218037"/>
                    <a:pt x="94212" y="204041"/>
                    <a:pt x="102081" y="191675"/>
                  </a:cubicBezTo>
                  <a:cubicBezTo>
                    <a:pt x="102996" y="189454"/>
                    <a:pt x="103900" y="187236"/>
                    <a:pt x="104810" y="185019"/>
                  </a:cubicBezTo>
                  <a:cubicBezTo>
                    <a:pt x="114639" y="171515"/>
                    <a:pt x="125457" y="158008"/>
                    <a:pt x="134191" y="143816"/>
                  </a:cubicBezTo>
                  <a:cubicBezTo>
                    <a:pt x="140591" y="133424"/>
                    <a:pt x="148705" y="124020"/>
                    <a:pt x="156305" y="114728"/>
                  </a:cubicBezTo>
                  <a:cubicBezTo>
                    <a:pt x="159872" y="110383"/>
                    <a:pt x="162677" y="101221"/>
                    <a:pt x="171457" y="102615"/>
                  </a:cubicBezTo>
                  <a:cubicBezTo>
                    <a:pt x="176991" y="103500"/>
                    <a:pt x="182617" y="108627"/>
                    <a:pt x="184173" y="113529"/>
                  </a:cubicBezTo>
                  <a:cubicBezTo>
                    <a:pt x="184475" y="116143"/>
                    <a:pt x="184785" y="118775"/>
                    <a:pt x="185087" y="121399"/>
                  </a:cubicBezTo>
                  <a:cubicBezTo>
                    <a:pt x="186023" y="124362"/>
                    <a:pt x="188533" y="127696"/>
                    <a:pt x="189324" y="131695"/>
                  </a:cubicBezTo>
                  <a:cubicBezTo>
                    <a:pt x="189014" y="137358"/>
                    <a:pt x="188719" y="143003"/>
                    <a:pt x="188417" y="148662"/>
                  </a:cubicBezTo>
                  <a:cubicBezTo>
                    <a:pt x="188403" y="153371"/>
                    <a:pt x="186725" y="167670"/>
                    <a:pt x="188719" y="170172"/>
                  </a:cubicBezTo>
                  <a:cubicBezTo>
                    <a:pt x="190275" y="172117"/>
                    <a:pt x="212547" y="165989"/>
                    <a:pt x="216284" y="165020"/>
                  </a:cubicBezTo>
                  <a:cubicBezTo>
                    <a:pt x="221785" y="163587"/>
                    <a:pt x="228121" y="161241"/>
                    <a:pt x="232946" y="160175"/>
                  </a:cubicBezTo>
                  <a:cubicBezTo>
                    <a:pt x="236984" y="159670"/>
                    <a:pt x="241021" y="159156"/>
                    <a:pt x="245059" y="158660"/>
                  </a:cubicBezTo>
                  <a:cubicBezTo>
                    <a:pt x="250412" y="156942"/>
                    <a:pt x="255763" y="155228"/>
                    <a:pt x="261115" y="153503"/>
                  </a:cubicBezTo>
                  <a:cubicBezTo>
                    <a:pt x="265864" y="153305"/>
                    <a:pt x="270605" y="153105"/>
                    <a:pt x="275354" y="152907"/>
                  </a:cubicBezTo>
                  <a:cubicBezTo>
                    <a:pt x="281660" y="151564"/>
                    <a:pt x="289335" y="148468"/>
                    <a:pt x="294735" y="146840"/>
                  </a:cubicBezTo>
                  <a:cubicBezTo>
                    <a:pt x="299689" y="146545"/>
                    <a:pt x="304640" y="146243"/>
                    <a:pt x="309585" y="145937"/>
                  </a:cubicBezTo>
                  <a:cubicBezTo>
                    <a:pt x="315792" y="142744"/>
                    <a:pt x="317740" y="130720"/>
                    <a:pt x="320487" y="124128"/>
                  </a:cubicBezTo>
                  <a:cubicBezTo>
                    <a:pt x="321397" y="123012"/>
                    <a:pt x="322308" y="121896"/>
                    <a:pt x="323223" y="120801"/>
                  </a:cubicBezTo>
                  <a:cubicBezTo>
                    <a:pt x="327589" y="111280"/>
                    <a:pt x="325512" y="94302"/>
                    <a:pt x="328068" y="83232"/>
                  </a:cubicBezTo>
                  <a:cubicBezTo>
                    <a:pt x="330026" y="74704"/>
                    <a:pt x="333032" y="66841"/>
                    <a:pt x="334425" y="58388"/>
                  </a:cubicBezTo>
                  <a:cubicBezTo>
                    <a:pt x="334530" y="53953"/>
                    <a:pt x="334627" y="49507"/>
                    <a:pt x="334731" y="45061"/>
                  </a:cubicBezTo>
                  <a:cubicBezTo>
                    <a:pt x="335938" y="37498"/>
                    <a:pt x="337150" y="29908"/>
                    <a:pt x="338367" y="22338"/>
                  </a:cubicBezTo>
                  <a:cubicBezTo>
                    <a:pt x="339293" y="18998"/>
                    <a:pt x="341626" y="15358"/>
                    <a:pt x="342609" y="12647"/>
                  </a:cubicBezTo>
                  <a:cubicBezTo>
                    <a:pt x="342609" y="11243"/>
                    <a:pt x="342609" y="9825"/>
                    <a:pt x="342609" y="8410"/>
                  </a:cubicBezTo>
                  <a:cubicBezTo>
                    <a:pt x="343472" y="3953"/>
                    <a:pt x="345651" y="2480"/>
                    <a:pt x="348663" y="231"/>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2" name="Shape 1337">
              <a:extLst>
                <a:ext uri="{FF2B5EF4-FFF2-40B4-BE49-F238E27FC236}">
                  <a16:creationId xmlns:a16="http://schemas.microsoft.com/office/drawing/2014/main" id="{0369F616-C0B3-F21B-1ACF-BC6FABFEF8A0}"/>
                </a:ext>
              </a:extLst>
            </p:cNvPr>
            <p:cNvSpPr/>
            <p:nvPr/>
          </p:nvSpPr>
          <p:spPr bwMode="auto">
            <a:xfrm>
              <a:off x="9702440" y="5446557"/>
              <a:ext cx="19050" cy="87313"/>
            </a:xfrm>
            <a:custGeom>
              <a:avLst/>
              <a:gdLst/>
              <a:ahLst/>
              <a:cxnLst/>
              <a:rect l="0" t="0" r="0" b="0"/>
              <a:pathLst>
                <a:path w="49478" h="227966">
                  <a:moveTo>
                    <a:pt x="18479" y="0"/>
                  </a:moveTo>
                  <a:lnTo>
                    <a:pt x="49478" y="0"/>
                  </a:lnTo>
                  <a:lnTo>
                    <a:pt x="49478" y="51628"/>
                  </a:lnTo>
                  <a:lnTo>
                    <a:pt x="49076" y="51628"/>
                  </a:lnTo>
                  <a:lnTo>
                    <a:pt x="10166" y="181106"/>
                  </a:lnTo>
                  <a:lnTo>
                    <a:pt x="49478" y="181106"/>
                  </a:lnTo>
                  <a:lnTo>
                    <a:pt x="49478" y="227966"/>
                  </a:lnTo>
                  <a:lnTo>
                    <a:pt x="0" y="227966"/>
                  </a:lnTo>
                  <a:lnTo>
                    <a:pt x="0" y="55290"/>
                  </a:lnTo>
                  <a:lnTo>
                    <a:pt x="18479"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4" name="Shape 1338">
              <a:extLst>
                <a:ext uri="{FF2B5EF4-FFF2-40B4-BE49-F238E27FC236}">
                  <a16:creationId xmlns:a16="http://schemas.microsoft.com/office/drawing/2014/main" id="{CC5DC1A4-EA3E-04BC-7575-A904761A2723}"/>
                </a:ext>
              </a:extLst>
            </p:cNvPr>
            <p:cNvSpPr/>
            <p:nvPr/>
          </p:nvSpPr>
          <p:spPr bwMode="auto">
            <a:xfrm>
              <a:off x="9702440" y="5292571"/>
              <a:ext cx="19050" cy="61912"/>
            </a:xfrm>
            <a:custGeom>
              <a:avLst/>
              <a:gdLst/>
              <a:ahLst/>
              <a:cxnLst/>
              <a:rect l="0" t="0" r="0" b="0"/>
              <a:pathLst>
                <a:path w="49478" h="160500">
                  <a:moveTo>
                    <a:pt x="49478" y="0"/>
                  </a:moveTo>
                  <a:lnTo>
                    <a:pt x="49478" y="45899"/>
                  </a:lnTo>
                  <a:lnTo>
                    <a:pt x="40413" y="54038"/>
                  </a:lnTo>
                  <a:cubicBezTo>
                    <a:pt x="37689" y="57267"/>
                    <a:pt x="34956" y="60499"/>
                    <a:pt x="32238" y="63725"/>
                  </a:cubicBezTo>
                  <a:cubicBezTo>
                    <a:pt x="29728" y="65853"/>
                    <a:pt x="24944" y="68672"/>
                    <a:pt x="23447" y="71610"/>
                  </a:cubicBezTo>
                  <a:cubicBezTo>
                    <a:pt x="20751" y="79918"/>
                    <a:pt x="32569" y="92961"/>
                    <a:pt x="36172" y="98257"/>
                  </a:cubicBezTo>
                  <a:cubicBezTo>
                    <a:pt x="37411" y="100074"/>
                    <a:pt x="37760" y="102662"/>
                    <a:pt x="38894" y="104318"/>
                  </a:cubicBezTo>
                  <a:lnTo>
                    <a:pt x="49478" y="116540"/>
                  </a:lnTo>
                  <a:lnTo>
                    <a:pt x="49478" y="160500"/>
                  </a:lnTo>
                  <a:lnTo>
                    <a:pt x="46174" y="153398"/>
                  </a:lnTo>
                  <a:cubicBezTo>
                    <a:pt x="44751" y="151975"/>
                    <a:pt x="43340" y="150564"/>
                    <a:pt x="41929" y="149153"/>
                  </a:cubicBezTo>
                  <a:cubicBezTo>
                    <a:pt x="37491" y="142907"/>
                    <a:pt x="32987" y="135649"/>
                    <a:pt x="29206" y="129156"/>
                  </a:cubicBezTo>
                  <a:cubicBezTo>
                    <a:pt x="23716" y="119723"/>
                    <a:pt x="18479" y="108953"/>
                    <a:pt x="14054" y="99171"/>
                  </a:cubicBezTo>
                  <a:cubicBezTo>
                    <a:pt x="11674" y="93900"/>
                    <a:pt x="10591" y="86193"/>
                    <a:pt x="5273" y="83731"/>
                  </a:cubicBezTo>
                  <a:lnTo>
                    <a:pt x="0" y="85762"/>
                  </a:lnTo>
                  <a:lnTo>
                    <a:pt x="0" y="40505"/>
                  </a:lnTo>
                  <a:lnTo>
                    <a:pt x="32544" y="18596"/>
                  </a:lnTo>
                  <a:cubicBezTo>
                    <a:pt x="36197" y="15773"/>
                    <a:pt x="39063" y="11917"/>
                    <a:pt x="41968" y="8082"/>
                  </a:cubicBezTo>
                  <a:lnTo>
                    <a:pt x="49478"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6" name="Shape 1339">
              <a:extLst>
                <a:ext uri="{FF2B5EF4-FFF2-40B4-BE49-F238E27FC236}">
                  <a16:creationId xmlns:a16="http://schemas.microsoft.com/office/drawing/2014/main" id="{77FFF1BB-82EF-6F81-B750-C4EA65B4A768}"/>
                </a:ext>
              </a:extLst>
            </p:cNvPr>
            <p:cNvSpPr/>
            <p:nvPr/>
          </p:nvSpPr>
          <p:spPr bwMode="auto">
            <a:xfrm>
              <a:off x="9702440" y="5222721"/>
              <a:ext cx="19050" cy="30162"/>
            </a:xfrm>
            <a:custGeom>
              <a:avLst/>
              <a:gdLst/>
              <a:ahLst/>
              <a:cxnLst/>
              <a:rect l="0" t="0" r="0" b="0"/>
              <a:pathLst>
                <a:path w="49478" h="79336">
                  <a:moveTo>
                    <a:pt x="49478" y="0"/>
                  </a:moveTo>
                  <a:lnTo>
                    <a:pt x="49478" y="29862"/>
                  </a:lnTo>
                  <a:lnTo>
                    <a:pt x="47402" y="31022"/>
                  </a:lnTo>
                  <a:cubicBezTo>
                    <a:pt x="39420" y="37224"/>
                    <a:pt x="31403" y="47828"/>
                    <a:pt x="26478" y="53588"/>
                  </a:cubicBezTo>
                  <a:cubicBezTo>
                    <a:pt x="20043" y="61111"/>
                    <a:pt x="12691" y="67730"/>
                    <a:pt x="5285" y="74308"/>
                  </a:cubicBezTo>
                  <a:lnTo>
                    <a:pt x="0" y="79336"/>
                  </a:lnTo>
                  <a:lnTo>
                    <a:pt x="0" y="53498"/>
                  </a:lnTo>
                  <a:lnTo>
                    <a:pt x="5883" y="50560"/>
                  </a:lnTo>
                  <a:cubicBezTo>
                    <a:pt x="11228" y="46524"/>
                    <a:pt x="16581" y="42471"/>
                    <a:pt x="21930" y="38438"/>
                  </a:cubicBezTo>
                  <a:cubicBezTo>
                    <a:pt x="26567" y="35868"/>
                    <a:pt x="36414" y="32427"/>
                    <a:pt x="32238" y="26631"/>
                  </a:cubicBezTo>
                  <a:cubicBezTo>
                    <a:pt x="21938" y="26429"/>
                    <a:pt x="11635" y="26223"/>
                    <a:pt x="1335" y="26023"/>
                  </a:cubicBezTo>
                  <a:lnTo>
                    <a:pt x="0" y="27358"/>
                  </a:lnTo>
                  <a:lnTo>
                    <a:pt x="0" y="4294"/>
                  </a:lnTo>
                  <a:lnTo>
                    <a:pt x="9209" y="1780"/>
                  </a:lnTo>
                  <a:cubicBezTo>
                    <a:pt x="15567" y="406"/>
                    <a:pt x="22371" y="510"/>
                    <a:pt x="29333" y="678"/>
                  </a:cubicBezTo>
                  <a:lnTo>
                    <a:pt x="49478"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7" name="Shape 1340">
              <a:extLst>
                <a:ext uri="{FF2B5EF4-FFF2-40B4-BE49-F238E27FC236}">
                  <a16:creationId xmlns:a16="http://schemas.microsoft.com/office/drawing/2014/main" id="{379D1CCA-9756-D22D-9632-527DCDDA7D3C}"/>
                </a:ext>
              </a:extLst>
            </p:cNvPr>
            <p:cNvSpPr/>
            <p:nvPr/>
          </p:nvSpPr>
          <p:spPr bwMode="auto">
            <a:xfrm>
              <a:off x="9702440" y="5181446"/>
              <a:ext cx="19050" cy="31750"/>
            </a:xfrm>
            <a:custGeom>
              <a:avLst/>
              <a:gdLst/>
              <a:ahLst/>
              <a:cxnLst/>
              <a:rect l="0" t="0" r="0" b="0"/>
              <a:pathLst>
                <a:path w="47602" h="80419">
                  <a:moveTo>
                    <a:pt x="7693" y="0"/>
                  </a:moveTo>
                  <a:cubicBezTo>
                    <a:pt x="11635" y="907"/>
                    <a:pt x="15570" y="1819"/>
                    <a:pt x="19511" y="2722"/>
                  </a:cubicBezTo>
                  <a:cubicBezTo>
                    <a:pt x="36792" y="7221"/>
                    <a:pt x="47602" y="12531"/>
                    <a:pt x="42836" y="35136"/>
                  </a:cubicBezTo>
                  <a:cubicBezTo>
                    <a:pt x="41223" y="39284"/>
                    <a:pt x="39606" y="43412"/>
                    <a:pt x="37987" y="47560"/>
                  </a:cubicBezTo>
                  <a:cubicBezTo>
                    <a:pt x="36252" y="55977"/>
                    <a:pt x="43941" y="62003"/>
                    <a:pt x="39502" y="68757"/>
                  </a:cubicBezTo>
                  <a:cubicBezTo>
                    <a:pt x="35888" y="74257"/>
                    <a:pt x="24847" y="75266"/>
                    <a:pt x="17694" y="77245"/>
                  </a:cubicBezTo>
                  <a:cubicBezTo>
                    <a:pt x="15570" y="78052"/>
                    <a:pt x="13453" y="78858"/>
                    <a:pt x="11332" y="79665"/>
                  </a:cubicBezTo>
                  <a:cubicBezTo>
                    <a:pt x="7693" y="79869"/>
                    <a:pt x="4060" y="80071"/>
                    <a:pt x="424" y="80277"/>
                  </a:cubicBezTo>
                  <a:lnTo>
                    <a:pt x="0" y="80419"/>
                  </a:lnTo>
                  <a:lnTo>
                    <a:pt x="0" y="1212"/>
                  </a:lnTo>
                  <a:lnTo>
                    <a:pt x="7693"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38" name="Shape 1341">
              <a:extLst>
                <a:ext uri="{FF2B5EF4-FFF2-40B4-BE49-F238E27FC236}">
                  <a16:creationId xmlns:a16="http://schemas.microsoft.com/office/drawing/2014/main" id="{820DCE6B-4350-1B29-3984-087148BC10F8}"/>
                </a:ext>
              </a:extLst>
            </p:cNvPr>
            <p:cNvSpPr/>
            <p:nvPr/>
          </p:nvSpPr>
          <p:spPr bwMode="auto">
            <a:xfrm>
              <a:off x="9721490" y="5446557"/>
              <a:ext cx="34925" cy="107950"/>
            </a:xfrm>
            <a:custGeom>
              <a:avLst/>
              <a:gdLst/>
              <a:ahLst/>
              <a:cxnLst/>
              <a:rect l="0" t="0" r="0" b="0"/>
              <a:pathLst>
                <a:path w="89395" h="282773">
                  <a:moveTo>
                    <a:pt x="0" y="0"/>
                  </a:moveTo>
                  <a:lnTo>
                    <a:pt x="30968" y="0"/>
                  </a:lnTo>
                  <a:lnTo>
                    <a:pt x="89395" y="174794"/>
                  </a:lnTo>
                  <a:lnTo>
                    <a:pt x="89395" y="282773"/>
                  </a:lnTo>
                  <a:lnTo>
                    <a:pt x="69898" y="282773"/>
                  </a:lnTo>
                  <a:lnTo>
                    <a:pt x="53608" y="227966"/>
                  </a:lnTo>
                  <a:lnTo>
                    <a:pt x="0" y="227966"/>
                  </a:lnTo>
                  <a:lnTo>
                    <a:pt x="0" y="181106"/>
                  </a:lnTo>
                  <a:lnTo>
                    <a:pt x="39312" y="181106"/>
                  </a:lnTo>
                  <a:lnTo>
                    <a:pt x="389" y="51628"/>
                  </a:lnTo>
                  <a:lnTo>
                    <a:pt x="0" y="51628"/>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0" name="Shape 1342">
              <a:extLst>
                <a:ext uri="{FF2B5EF4-FFF2-40B4-BE49-F238E27FC236}">
                  <a16:creationId xmlns:a16="http://schemas.microsoft.com/office/drawing/2014/main" id="{0909941C-E8D7-1EE3-C5E8-A808D5046899}"/>
                </a:ext>
              </a:extLst>
            </p:cNvPr>
            <p:cNvSpPr/>
            <p:nvPr/>
          </p:nvSpPr>
          <p:spPr bwMode="auto">
            <a:xfrm>
              <a:off x="9721490" y="5335432"/>
              <a:ext cx="36513" cy="55563"/>
            </a:xfrm>
            <a:custGeom>
              <a:avLst/>
              <a:gdLst/>
              <a:ahLst/>
              <a:cxnLst/>
              <a:rect l="0" t="0" r="0" b="0"/>
              <a:pathLst>
                <a:path w="93183" h="143128">
                  <a:moveTo>
                    <a:pt x="0" y="0"/>
                  </a:moveTo>
                  <a:lnTo>
                    <a:pt x="10926" y="12616"/>
                  </a:lnTo>
                  <a:cubicBezTo>
                    <a:pt x="16273" y="19117"/>
                    <a:pt x="20819" y="25748"/>
                    <a:pt x="25769" y="32614"/>
                  </a:cubicBezTo>
                  <a:cubicBezTo>
                    <a:pt x="28033" y="35753"/>
                    <a:pt x="32076" y="38259"/>
                    <a:pt x="34553" y="41390"/>
                  </a:cubicBezTo>
                  <a:cubicBezTo>
                    <a:pt x="36580" y="44126"/>
                    <a:pt x="38591" y="46855"/>
                    <a:pt x="40616" y="49577"/>
                  </a:cubicBezTo>
                  <a:cubicBezTo>
                    <a:pt x="44457" y="52003"/>
                    <a:pt x="48294" y="54422"/>
                    <a:pt x="52125" y="56849"/>
                  </a:cubicBezTo>
                  <a:cubicBezTo>
                    <a:pt x="56236" y="59822"/>
                    <a:pt x="70095" y="71310"/>
                    <a:pt x="74844" y="71691"/>
                  </a:cubicBezTo>
                  <a:cubicBezTo>
                    <a:pt x="93183" y="63548"/>
                    <a:pt x="85687" y="25169"/>
                    <a:pt x="89384" y="2319"/>
                  </a:cubicBezTo>
                  <a:lnTo>
                    <a:pt x="89395" y="2240"/>
                  </a:lnTo>
                  <a:lnTo>
                    <a:pt x="89395" y="143128"/>
                  </a:lnTo>
                  <a:lnTo>
                    <a:pt x="65156" y="130152"/>
                  </a:lnTo>
                  <a:cubicBezTo>
                    <a:pt x="61690" y="127855"/>
                    <a:pt x="57949" y="126926"/>
                    <a:pt x="54551" y="124701"/>
                  </a:cubicBezTo>
                  <a:cubicBezTo>
                    <a:pt x="47341" y="120000"/>
                    <a:pt x="38845" y="112678"/>
                    <a:pt x="33643" y="105924"/>
                  </a:cubicBezTo>
                  <a:cubicBezTo>
                    <a:pt x="24157" y="93583"/>
                    <a:pt x="18112" y="77217"/>
                    <a:pt x="10620" y="62904"/>
                  </a:cubicBezTo>
                  <a:cubicBezTo>
                    <a:pt x="9260" y="60304"/>
                    <a:pt x="6465" y="56917"/>
                    <a:pt x="4868" y="54422"/>
                  </a:cubicBezTo>
                  <a:lnTo>
                    <a:pt x="0" y="43960"/>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1" name="Shape 1343">
              <a:extLst>
                <a:ext uri="{FF2B5EF4-FFF2-40B4-BE49-F238E27FC236}">
                  <a16:creationId xmlns:a16="http://schemas.microsoft.com/office/drawing/2014/main" id="{F611AF6B-8978-43E8-8BAE-6288118A5E5E}"/>
                </a:ext>
              </a:extLst>
            </p:cNvPr>
            <p:cNvSpPr/>
            <p:nvPr/>
          </p:nvSpPr>
          <p:spPr bwMode="auto">
            <a:xfrm>
              <a:off x="9721490" y="5254471"/>
              <a:ext cx="34925" cy="55562"/>
            </a:xfrm>
            <a:custGeom>
              <a:avLst/>
              <a:gdLst/>
              <a:ahLst/>
              <a:cxnLst/>
              <a:rect l="0" t="0" r="0" b="0"/>
              <a:pathLst>
                <a:path w="89395" h="140132">
                  <a:moveTo>
                    <a:pt x="89395" y="0"/>
                  </a:moveTo>
                  <a:lnTo>
                    <a:pt x="89395" y="36851"/>
                  </a:lnTo>
                  <a:lnTo>
                    <a:pt x="81817" y="47697"/>
                  </a:lnTo>
                  <a:cubicBezTo>
                    <a:pt x="78959" y="51431"/>
                    <a:pt x="73778" y="55121"/>
                    <a:pt x="72720" y="60424"/>
                  </a:cubicBezTo>
                  <a:cubicBezTo>
                    <a:pt x="74521" y="62724"/>
                    <a:pt x="79086" y="65885"/>
                    <a:pt x="84176" y="68480"/>
                  </a:cubicBezTo>
                  <a:lnTo>
                    <a:pt x="89395" y="70145"/>
                  </a:lnTo>
                  <a:lnTo>
                    <a:pt x="89395" y="99756"/>
                  </a:lnTo>
                  <a:lnTo>
                    <a:pt x="86663" y="98587"/>
                  </a:lnTo>
                  <a:cubicBezTo>
                    <a:pt x="79665" y="95224"/>
                    <a:pt x="62568" y="82978"/>
                    <a:pt x="55149" y="82841"/>
                  </a:cubicBezTo>
                  <a:cubicBezTo>
                    <a:pt x="50137" y="85822"/>
                    <a:pt x="49417" y="91070"/>
                    <a:pt x="45159" y="94351"/>
                  </a:cubicBezTo>
                  <a:cubicBezTo>
                    <a:pt x="36998" y="100632"/>
                    <a:pt x="28703" y="106857"/>
                    <a:pt x="22439" y="114946"/>
                  </a:cubicBezTo>
                  <a:cubicBezTo>
                    <a:pt x="17136" y="121804"/>
                    <a:pt x="11905" y="128900"/>
                    <a:pt x="5779" y="134944"/>
                  </a:cubicBezTo>
                  <a:lnTo>
                    <a:pt x="0" y="140132"/>
                  </a:lnTo>
                  <a:lnTo>
                    <a:pt x="0" y="94233"/>
                  </a:lnTo>
                  <a:lnTo>
                    <a:pt x="2146" y="91924"/>
                  </a:lnTo>
                  <a:cubicBezTo>
                    <a:pt x="8100" y="87640"/>
                    <a:pt x="13349" y="82833"/>
                    <a:pt x="19109" y="78596"/>
                  </a:cubicBezTo>
                  <a:cubicBezTo>
                    <a:pt x="23696" y="75216"/>
                    <a:pt x="28533" y="74507"/>
                    <a:pt x="31824" y="69809"/>
                  </a:cubicBezTo>
                  <a:cubicBezTo>
                    <a:pt x="31425" y="68502"/>
                    <a:pt x="31025" y="67184"/>
                    <a:pt x="30625" y="65871"/>
                  </a:cubicBezTo>
                  <a:cubicBezTo>
                    <a:pt x="26115" y="64384"/>
                    <a:pt x="14879" y="56594"/>
                    <a:pt x="17892" y="50124"/>
                  </a:cubicBezTo>
                  <a:cubicBezTo>
                    <a:pt x="18090" y="49718"/>
                    <a:pt x="18292" y="49310"/>
                    <a:pt x="18504" y="48911"/>
                  </a:cubicBezTo>
                  <a:cubicBezTo>
                    <a:pt x="28598" y="46092"/>
                    <a:pt x="44745" y="54290"/>
                    <a:pt x="51524" y="49818"/>
                  </a:cubicBezTo>
                  <a:cubicBezTo>
                    <a:pt x="57258" y="46027"/>
                    <a:pt x="58716" y="39748"/>
                    <a:pt x="63033" y="34982"/>
                  </a:cubicBezTo>
                  <a:lnTo>
                    <a:pt x="89395"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2" name="Shape 1344">
              <a:extLst>
                <a:ext uri="{FF2B5EF4-FFF2-40B4-BE49-F238E27FC236}">
                  <a16:creationId xmlns:a16="http://schemas.microsoft.com/office/drawing/2014/main" id="{C0DB34BC-9C14-5829-2CC7-4855FA7590A0}"/>
                </a:ext>
              </a:extLst>
            </p:cNvPr>
            <p:cNvSpPr/>
            <p:nvPr/>
          </p:nvSpPr>
          <p:spPr bwMode="auto">
            <a:xfrm>
              <a:off x="9721490" y="5217958"/>
              <a:ext cx="34925" cy="15875"/>
            </a:xfrm>
            <a:custGeom>
              <a:avLst/>
              <a:gdLst/>
              <a:ahLst/>
              <a:cxnLst/>
              <a:rect l="0" t="0" r="0" b="0"/>
              <a:pathLst>
                <a:path w="89395" h="41728">
                  <a:moveTo>
                    <a:pt x="89395" y="0"/>
                  </a:moveTo>
                  <a:lnTo>
                    <a:pt x="89395" y="27940"/>
                  </a:lnTo>
                  <a:lnTo>
                    <a:pt x="73933" y="32128"/>
                  </a:lnTo>
                  <a:cubicBezTo>
                    <a:pt x="70095" y="32226"/>
                    <a:pt x="66265" y="32334"/>
                    <a:pt x="62421" y="32430"/>
                  </a:cubicBezTo>
                  <a:cubicBezTo>
                    <a:pt x="54623" y="33709"/>
                    <a:pt x="44990" y="35418"/>
                    <a:pt x="37282" y="37276"/>
                  </a:cubicBezTo>
                  <a:cubicBezTo>
                    <a:pt x="27536" y="39638"/>
                    <a:pt x="14839" y="35825"/>
                    <a:pt x="5779" y="38497"/>
                  </a:cubicBezTo>
                  <a:lnTo>
                    <a:pt x="0" y="41728"/>
                  </a:lnTo>
                  <a:lnTo>
                    <a:pt x="0" y="11866"/>
                  </a:lnTo>
                  <a:lnTo>
                    <a:pt x="932" y="11835"/>
                  </a:lnTo>
                  <a:cubicBezTo>
                    <a:pt x="3964" y="11730"/>
                    <a:pt x="6995" y="11634"/>
                    <a:pt x="10023" y="11532"/>
                  </a:cubicBezTo>
                  <a:cubicBezTo>
                    <a:pt x="24754" y="5308"/>
                    <a:pt x="47496" y="6238"/>
                    <a:pt x="64850" y="3047"/>
                  </a:cubicBezTo>
                  <a:cubicBezTo>
                    <a:pt x="69795" y="2142"/>
                    <a:pt x="79432" y="1475"/>
                    <a:pt x="88239" y="233"/>
                  </a:cubicBezTo>
                  <a:lnTo>
                    <a:pt x="89395"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3" name="Shape 1345">
              <a:extLst>
                <a:ext uri="{FF2B5EF4-FFF2-40B4-BE49-F238E27FC236}">
                  <a16:creationId xmlns:a16="http://schemas.microsoft.com/office/drawing/2014/main" id="{214D2A1D-700C-2631-818C-F94029DCD83F}"/>
                </a:ext>
              </a:extLst>
            </p:cNvPr>
            <p:cNvSpPr/>
            <p:nvPr/>
          </p:nvSpPr>
          <p:spPr bwMode="auto">
            <a:xfrm>
              <a:off x="9756415" y="5513232"/>
              <a:ext cx="14288" cy="41275"/>
            </a:xfrm>
            <a:custGeom>
              <a:avLst/>
              <a:gdLst/>
              <a:ahLst/>
              <a:cxnLst/>
              <a:rect l="0" t="0" r="0" b="0"/>
              <a:pathLst>
                <a:path w="36094" h="107979">
                  <a:moveTo>
                    <a:pt x="0" y="0"/>
                  </a:moveTo>
                  <a:lnTo>
                    <a:pt x="36094" y="107979"/>
                  </a:lnTo>
                  <a:lnTo>
                    <a:pt x="0" y="107979"/>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4" name="Shape 1346">
              <a:extLst>
                <a:ext uri="{FF2B5EF4-FFF2-40B4-BE49-F238E27FC236}">
                  <a16:creationId xmlns:a16="http://schemas.microsoft.com/office/drawing/2014/main" id="{A5D329AA-035A-67DC-1714-4C28AB1DD1CD}"/>
                </a:ext>
              </a:extLst>
            </p:cNvPr>
            <p:cNvSpPr/>
            <p:nvPr/>
          </p:nvSpPr>
          <p:spPr bwMode="auto">
            <a:xfrm>
              <a:off x="9783403" y="5454496"/>
              <a:ext cx="33337" cy="101600"/>
            </a:xfrm>
            <a:custGeom>
              <a:avLst/>
              <a:gdLst/>
              <a:ahLst/>
              <a:cxnLst/>
              <a:rect l="0" t="0" r="0" b="0"/>
              <a:pathLst>
                <a:path w="89758" h="267898">
                  <a:moveTo>
                    <a:pt x="89758" y="0"/>
                  </a:moveTo>
                  <a:lnTo>
                    <a:pt x="89758" y="148960"/>
                  </a:lnTo>
                  <a:lnTo>
                    <a:pt x="83415" y="139601"/>
                  </a:lnTo>
                  <a:cubicBezTo>
                    <a:pt x="73609" y="142523"/>
                    <a:pt x="65340" y="148017"/>
                    <a:pt x="58579" y="156088"/>
                  </a:cubicBezTo>
                  <a:cubicBezTo>
                    <a:pt x="51825" y="164163"/>
                    <a:pt x="48452" y="173491"/>
                    <a:pt x="48452" y="184083"/>
                  </a:cubicBezTo>
                  <a:cubicBezTo>
                    <a:pt x="48452" y="190972"/>
                    <a:pt x="49645" y="197063"/>
                    <a:pt x="52027" y="202352"/>
                  </a:cubicBezTo>
                  <a:cubicBezTo>
                    <a:pt x="54407" y="207655"/>
                    <a:pt x="57650" y="212037"/>
                    <a:pt x="61754" y="215474"/>
                  </a:cubicBezTo>
                  <a:cubicBezTo>
                    <a:pt x="65862" y="218919"/>
                    <a:pt x="70564" y="221486"/>
                    <a:pt x="75862" y="223214"/>
                  </a:cubicBezTo>
                  <a:lnTo>
                    <a:pt x="89758" y="225419"/>
                  </a:lnTo>
                  <a:lnTo>
                    <a:pt x="89758" y="267767"/>
                  </a:lnTo>
                  <a:lnTo>
                    <a:pt x="88956" y="267898"/>
                  </a:lnTo>
                  <a:cubicBezTo>
                    <a:pt x="76514" y="267898"/>
                    <a:pt x="64868" y="266047"/>
                    <a:pt x="54015" y="262331"/>
                  </a:cubicBezTo>
                  <a:cubicBezTo>
                    <a:pt x="43164" y="258620"/>
                    <a:pt x="33757" y="253274"/>
                    <a:pt x="25812" y="246250"/>
                  </a:cubicBezTo>
                  <a:cubicBezTo>
                    <a:pt x="17870" y="239237"/>
                    <a:pt x="11581" y="230696"/>
                    <a:pt x="6948" y="220626"/>
                  </a:cubicBezTo>
                  <a:cubicBezTo>
                    <a:pt x="2318" y="210571"/>
                    <a:pt x="0" y="199055"/>
                    <a:pt x="0" y="186069"/>
                  </a:cubicBezTo>
                  <a:cubicBezTo>
                    <a:pt x="0" y="176807"/>
                    <a:pt x="1725" y="167944"/>
                    <a:pt x="5163" y="159480"/>
                  </a:cubicBezTo>
                  <a:cubicBezTo>
                    <a:pt x="8608" y="150990"/>
                    <a:pt x="13108" y="143243"/>
                    <a:pt x="18663" y="136234"/>
                  </a:cubicBezTo>
                  <a:cubicBezTo>
                    <a:pt x="24224" y="129207"/>
                    <a:pt x="30586" y="122867"/>
                    <a:pt x="37724" y="117173"/>
                  </a:cubicBezTo>
                  <a:cubicBezTo>
                    <a:pt x="44871" y="111480"/>
                    <a:pt x="52298" y="106779"/>
                    <a:pt x="59972" y="103072"/>
                  </a:cubicBezTo>
                  <a:cubicBezTo>
                    <a:pt x="57050" y="98316"/>
                    <a:pt x="54015" y="92286"/>
                    <a:pt x="50840" y="85002"/>
                  </a:cubicBezTo>
                  <a:cubicBezTo>
                    <a:pt x="47665" y="77720"/>
                    <a:pt x="46065" y="69843"/>
                    <a:pt x="46065" y="61373"/>
                  </a:cubicBezTo>
                  <a:cubicBezTo>
                    <a:pt x="46065" y="51581"/>
                    <a:pt x="47865" y="42634"/>
                    <a:pt x="51433" y="34571"/>
                  </a:cubicBezTo>
                  <a:cubicBezTo>
                    <a:pt x="55001" y="26481"/>
                    <a:pt x="59972" y="19548"/>
                    <a:pt x="66326" y="13708"/>
                  </a:cubicBezTo>
                  <a:cubicBezTo>
                    <a:pt x="72670" y="7891"/>
                    <a:pt x="80093" y="3381"/>
                    <a:pt x="88564" y="208"/>
                  </a:cubicBezTo>
                  <a:lnTo>
                    <a:pt x="89758"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5" name="Shape 1347">
              <a:extLst>
                <a:ext uri="{FF2B5EF4-FFF2-40B4-BE49-F238E27FC236}">
                  <a16:creationId xmlns:a16="http://schemas.microsoft.com/office/drawing/2014/main" id="{5554BFB1-DC82-8A8B-6F63-04E9C551F7D4}"/>
                </a:ext>
              </a:extLst>
            </p:cNvPr>
            <p:cNvSpPr/>
            <p:nvPr/>
          </p:nvSpPr>
          <p:spPr bwMode="auto">
            <a:xfrm>
              <a:off x="9756415" y="5100483"/>
              <a:ext cx="60325" cy="292099"/>
            </a:xfrm>
            <a:custGeom>
              <a:avLst/>
              <a:gdLst/>
              <a:ahLst/>
              <a:cxnLst/>
              <a:rect l="0" t="0" r="0" b="0"/>
              <a:pathLst>
                <a:path w="159059" h="759592">
                  <a:moveTo>
                    <a:pt x="37552" y="162"/>
                  </a:moveTo>
                  <a:cubicBezTo>
                    <a:pt x="50608" y="0"/>
                    <a:pt x="63753" y="13069"/>
                    <a:pt x="66935" y="22580"/>
                  </a:cubicBezTo>
                  <a:cubicBezTo>
                    <a:pt x="66935" y="25707"/>
                    <a:pt x="66935" y="28835"/>
                    <a:pt x="66935" y="31969"/>
                  </a:cubicBezTo>
                  <a:cubicBezTo>
                    <a:pt x="66935" y="44316"/>
                    <a:pt x="66056" y="53910"/>
                    <a:pt x="64214" y="64077"/>
                  </a:cubicBezTo>
                  <a:cubicBezTo>
                    <a:pt x="64108" y="67305"/>
                    <a:pt x="64012" y="70538"/>
                    <a:pt x="63908" y="73771"/>
                  </a:cubicBezTo>
                  <a:cubicBezTo>
                    <a:pt x="62219" y="81274"/>
                    <a:pt x="60645" y="89503"/>
                    <a:pt x="59360" y="97398"/>
                  </a:cubicBezTo>
                  <a:cubicBezTo>
                    <a:pt x="59163" y="107896"/>
                    <a:pt x="58961" y="118397"/>
                    <a:pt x="58759" y="128905"/>
                  </a:cubicBezTo>
                  <a:cubicBezTo>
                    <a:pt x="57550" y="136069"/>
                    <a:pt x="56336" y="143244"/>
                    <a:pt x="55116" y="150411"/>
                  </a:cubicBezTo>
                  <a:cubicBezTo>
                    <a:pt x="55116" y="160099"/>
                    <a:pt x="55116" y="169802"/>
                    <a:pt x="55116" y="179486"/>
                  </a:cubicBezTo>
                  <a:cubicBezTo>
                    <a:pt x="52743" y="194670"/>
                    <a:pt x="52704" y="211827"/>
                    <a:pt x="52704" y="228863"/>
                  </a:cubicBezTo>
                  <a:cubicBezTo>
                    <a:pt x="52704" y="240984"/>
                    <a:pt x="52704" y="253099"/>
                    <a:pt x="52704" y="265219"/>
                  </a:cubicBezTo>
                  <a:cubicBezTo>
                    <a:pt x="51149" y="274104"/>
                    <a:pt x="49299" y="284642"/>
                    <a:pt x="51483" y="294300"/>
                  </a:cubicBezTo>
                  <a:cubicBezTo>
                    <a:pt x="52902" y="295106"/>
                    <a:pt x="54317" y="295913"/>
                    <a:pt x="55728" y="296719"/>
                  </a:cubicBezTo>
                  <a:cubicBezTo>
                    <a:pt x="58749" y="296209"/>
                    <a:pt x="62601" y="294718"/>
                    <a:pt x="66023" y="293990"/>
                  </a:cubicBezTo>
                  <a:cubicBezTo>
                    <a:pt x="72087" y="293691"/>
                    <a:pt x="78146" y="293389"/>
                    <a:pt x="84207" y="293087"/>
                  </a:cubicBezTo>
                  <a:cubicBezTo>
                    <a:pt x="92452" y="291262"/>
                    <a:pt x="101826" y="290211"/>
                    <a:pt x="109650" y="288842"/>
                  </a:cubicBezTo>
                  <a:cubicBezTo>
                    <a:pt x="121338" y="286804"/>
                    <a:pt x="132394" y="287938"/>
                    <a:pt x="144483" y="285822"/>
                  </a:cubicBezTo>
                  <a:cubicBezTo>
                    <a:pt x="147813" y="284803"/>
                    <a:pt x="151153" y="283792"/>
                    <a:pt x="154483" y="282791"/>
                  </a:cubicBezTo>
                  <a:lnTo>
                    <a:pt x="159059" y="282522"/>
                  </a:lnTo>
                  <a:lnTo>
                    <a:pt x="159059" y="317047"/>
                  </a:lnTo>
                  <a:lnTo>
                    <a:pt x="138730" y="317323"/>
                  </a:lnTo>
                  <a:cubicBezTo>
                    <a:pt x="134990" y="318129"/>
                    <a:pt x="131252" y="318935"/>
                    <a:pt x="127519" y="319742"/>
                  </a:cubicBezTo>
                  <a:cubicBezTo>
                    <a:pt x="121558" y="319536"/>
                    <a:pt x="115603" y="319334"/>
                    <a:pt x="109650" y="319133"/>
                  </a:cubicBezTo>
                  <a:cubicBezTo>
                    <a:pt x="92678" y="319133"/>
                    <a:pt x="62071" y="318194"/>
                    <a:pt x="51793" y="324281"/>
                  </a:cubicBezTo>
                  <a:cubicBezTo>
                    <a:pt x="48125" y="335563"/>
                    <a:pt x="53151" y="358239"/>
                    <a:pt x="50580" y="373057"/>
                  </a:cubicBezTo>
                  <a:cubicBezTo>
                    <a:pt x="46815" y="394784"/>
                    <a:pt x="41332" y="420448"/>
                    <a:pt x="45432" y="446670"/>
                  </a:cubicBezTo>
                  <a:cubicBezTo>
                    <a:pt x="47484" y="459843"/>
                    <a:pt x="41144" y="481846"/>
                    <a:pt x="47847" y="490291"/>
                  </a:cubicBezTo>
                  <a:cubicBezTo>
                    <a:pt x="51491" y="494863"/>
                    <a:pt x="59987" y="495050"/>
                    <a:pt x="66023" y="497257"/>
                  </a:cubicBezTo>
                  <a:cubicBezTo>
                    <a:pt x="74441" y="500328"/>
                    <a:pt x="82472" y="503277"/>
                    <a:pt x="90863" y="506945"/>
                  </a:cubicBezTo>
                  <a:cubicBezTo>
                    <a:pt x="108753" y="514778"/>
                    <a:pt x="126972" y="520264"/>
                    <a:pt x="145091" y="528149"/>
                  </a:cubicBezTo>
                  <a:lnTo>
                    <a:pt x="159059" y="535652"/>
                  </a:lnTo>
                  <a:lnTo>
                    <a:pt x="159059" y="581743"/>
                  </a:lnTo>
                  <a:lnTo>
                    <a:pt x="149328" y="578433"/>
                  </a:lnTo>
                  <a:cubicBezTo>
                    <a:pt x="142452" y="575715"/>
                    <a:pt x="134853" y="571543"/>
                    <a:pt x="128124" y="568749"/>
                  </a:cubicBezTo>
                  <a:cubicBezTo>
                    <a:pt x="124376" y="567184"/>
                    <a:pt x="117069" y="565574"/>
                    <a:pt x="113890" y="563594"/>
                  </a:cubicBezTo>
                  <a:cubicBezTo>
                    <a:pt x="91768" y="549792"/>
                    <a:pt x="65721" y="535413"/>
                    <a:pt x="39370" y="526640"/>
                  </a:cubicBezTo>
                  <a:cubicBezTo>
                    <a:pt x="38164" y="527342"/>
                    <a:pt x="36951" y="528052"/>
                    <a:pt x="35734" y="528761"/>
                  </a:cubicBezTo>
                  <a:cubicBezTo>
                    <a:pt x="35391" y="538070"/>
                    <a:pt x="33772" y="546160"/>
                    <a:pt x="32404" y="554508"/>
                  </a:cubicBezTo>
                  <a:cubicBezTo>
                    <a:pt x="32404" y="557539"/>
                    <a:pt x="32404" y="560563"/>
                    <a:pt x="32404" y="563594"/>
                  </a:cubicBezTo>
                  <a:cubicBezTo>
                    <a:pt x="31295" y="571569"/>
                    <a:pt x="30179" y="579550"/>
                    <a:pt x="29074" y="587528"/>
                  </a:cubicBezTo>
                  <a:cubicBezTo>
                    <a:pt x="29074" y="591966"/>
                    <a:pt x="29074" y="596412"/>
                    <a:pt x="29074" y="600855"/>
                  </a:cubicBezTo>
                  <a:cubicBezTo>
                    <a:pt x="27036" y="613790"/>
                    <a:pt x="29373" y="624820"/>
                    <a:pt x="29373" y="639025"/>
                  </a:cubicBezTo>
                  <a:cubicBezTo>
                    <a:pt x="29373" y="659452"/>
                    <a:pt x="26831" y="678075"/>
                    <a:pt x="29683" y="696575"/>
                  </a:cubicBezTo>
                  <a:cubicBezTo>
                    <a:pt x="29571" y="701331"/>
                    <a:pt x="29473" y="706072"/>
                    <a:pt x="29373" y="710813"/>
                  </a:cubicBezTo>
                  <a:cubicBezTo>
                    <a:pt x="30784" y="716572"/>
                    <a:pt x="32202" y="722329"/>
                    <a:pt x="33617" y="728082"/>
                  </a:cubicBezTo>
                  <a:cubicBezTo>
                    <a:pt x="33519" y="731513"/>
                    <a:pt x="33415" y="734944"/>
                    <a:pt x="33315" y="738378"/>
                  </a:cubicBezTo>
                  <a:cubicBezTo>
                    <a:pt x="33397" y="754345"/>
                    <a:pt x="28861" y="757198"/>
                    <a:pt x="14832" y="759592"/>
                  </a:cubicBezTo>
                  <a:cubicBezTo>
                    <a:pt x="11607" y="759592"/>
                    <a:pt x="8373" y="759592"/>
                    <a:pt x="5145" y="759592"/>
                  </a:cubicBezTo>
                  <a:cubicBezTo>
                    <a:pt x="3338" y="758999"/>
                    <a:pt x="3215" y="756741"/>
                    <a:pt x="1800" y="755954"/>
                  </a:cubicBezTo>
                  <a:lnTo>
                    <a:pt x="0" y="754990"/>
                  </a:lnTo>
                  <a:lnTo>
                    <a:pt x="0" y="614102"/>
                  </a:lnTo>
                  <a:lnTo>
                    <a:pt x="3683" y="588368"/>
                  </a:lnTo>
                  <a:cubicBezTo>
                    <a:pt x="4881" y="579626"/>
                    <a:pt x="6110" y="571007"/>
                    <a:pt x="7560" y="563300"/>
                  </a:cubicBezTo>
                  <a:cubicBezTo>
                    <a:pt x="7665" y="554403"/>
                    <a:pt x="7761" y="545522"/>
                    <a:pt x="7867" y="536637"/>
                  </a:cubicBezTo>
                  <a:cubicBezTo>
                    <a:pt x="8640" y="531547"/>
                    <a:pt x="10782" y="513573"/>
                    <a:pt x="9072" y="507863"/>
                  </a:cubicBezTo>
                  <a:cubicBezTo>
                    <a:pt x="8314" y="505318"/>
                    <a:pt x="6514" y="503828"/>
                    <a:pt x="4328" y="502695"/>
                  </a:cubicBezTo>
                  <a:lnTo>
                    <a:pt x="0" y="500845"/>
                  </a:lnTo>
                  <a:lnTo>
                    <a:pt x="0" y="471234"/>
                  </a:lnTo>
                  <a:lnTo>
                    <a:pt x="9382" y="474228"/>
                  </a:lnTo>
                  <a:cubicBezTo>
                    <a:pt x="10692" y="473224"/>
                    <a:pt x="12007" y="472215"/>
                    <a:pt x="13316" y="471205"/>
                  </a:cubicBezTo>
                  <a:cubicBezTo>
                    <a:pt x="10851" y="460461"/>
                    <a:pt x="15256" y="445878"/>
                    <a:pt x="15433" y="435763"/>
                  </a:cubicBezTo>
                  <a:cubicBezTo>
                    <a:pt x="15527" y="430743"/>
                    <a:pt x="18180" y="424829"/>
                    <a:pt x="15433" y="421527"/>
                  </a:cubicBezTo>
                  <a:cubicBezTo>
                    <a:pt x="14786" y="420879"/>
                    <a:pt x="13194" y="420789"/>
                    <a:pt x="12103" y="420617"/>
                  </a:cubicBezTo>
                  <a:lnTo>
                    <a:pt x="0" y="437940"/>
                  </a:lnTo>
                  <a:lnTo>
                    <a:pt x="0" y="401089"/>
                  </a:lnTo>
                  <a:lnTo>
                    <a:pt x="4234" y="395470"/>
                  </a:lnTo>
                  <a:cubicBezTo>
                    <a:pt x="7290" y="391097"/>
                    <a:pt x="19559" y="375106"/>
                    <a:pt x="20289" y="371539"/>
                  </a:cubicBezTo>
                  <a:cubicBezTo>
                    <a:pt x="21913" y="363513"/>
                    <a:pt x="18806" y="333101"/>
                    <a:pt x="16053" y="329436"/>
                  </a:cubicBezTo>
                  <a:cubicBezTo>
                    <a:pt x="14432" y="329436"/>
                    <a:pt x="12819" y="329436"/>
                    <a:pt x="11200" y="329436"/>
                  </a:cubicBezTo>
                  <a:cubicBezTo>
                    <a:pt x="9382" y="329731"/>
                    <a:pt x="7560" y="330041"/>
                    <a:pt x="5749" y="330354"/>
                  </a:cubicBezTo>
                  <a:lnTo>
                    <a:pt x="0" y="331911"/>
                  </a:lnTo>
                  <a:lnTo>
                    <a:pt x="0" y="303971"/>
                  </a:lnTo>
                  <a:lnTo>
                    <a:pt x="10743" y="301807"/>
                  </a:lnTo>
                  <a:cubicBezTo>
                    <a:pt x="14042" y="300796"/>
                    <a:pt x="16444" y="299540"/>
                    <a:pt x="17258" y="297936"/>
                  </a:cubicBezTo>
                  <a:cubicBezTo>
                    <a:pt x="21805" y="288982"/>
                    <a:pt x="17356" y="267181"/>
                    <a:pt x="19379" y="255826"/>
                  </a:cubicBezTo>
                  <a:cubicBezTo>
                    <a:pt x="21643" y="243109"/>
                    <a:pt x="24218" y="216893"/>
                    <a:pt x="21805" y="202216"/>
                  </a:cubicBezTo>
                  <a:cubicBezTo>
                    <a:pt x="20160" y="192229"/>
                    <a:pt x="18098" y="177660"/>
                    <a:pt x="19988" y="165557"/>
                  </a:cubicBezTo>
                  <a:cubicBezTo>
                    <a:pt x="21895" y="153313"/>
                    <a:pt x="21503" y="138863"/>
                    <a:pt x="21503" y="124661"/>
                  </a:cubicBezTo>
                  <a:cubicBezTo>
                    <a:pt x="21391" y="117493"/>
                    <a:pt x="21294" y="110325"/>
                    <a:pt x="21194" y="103155"/>
                  </a:cubicBezTo>
                  <a:cubicBezTo>
                    <a:pt x="19710" y="93762"/>
                    <a:pt x="21993" y="82659"/>
                    <a:pt x="20584" y="74074"/>
                  </a:cubicBezTo>
                  <a:cubicBezTo>
                    <a:pt x="18263" y="59858"/>
                    <a:pt x="21316" y="40893"/>
                    <a:pt x="23313" y="29545"/>
                  </a:cubicBezTo>
                  <a:cubicBezTo>
                    <a:pt x="24332" y="23739"/>
                    <a:pt x="22946" y="16934"/>
                    <a:pt x="25135" y="12578"/>
                  </a:cubicBezTo>
                  <a:cubicBezTo>
                    <a:pt x="28119" y="6650"/>
                    <a:pt x="31241" y="3020"/>
                    <a:pt x="37552" y="162"/>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6" name="Shape 1348">
              <a:extLst>
                <a:ext uri="{FF2B5EF4-FFF2-40B4-BE49-F238E27FC236}">
                  <a16:creationId xmlns:a16="http://schemas.microsoft.com/office/drawing/2014/main" id="{7859CB24-1663-B390-6C9B-22018BDD59D2}"/>
                </a:ext>
              </a:extLst>
            </p:cNvPr>
            <p:cNvSpPr/>
            <p:nvPr/>
          </p:nvSpPr>
          <p:spPr bwMode="auto">
            <a:xfrm>
              <a:off x="9816740" y="5538632"/>
              <a:ext cx="11113" cy="17463"/>
            </a:xfrm>
            <a:custGeom>
              <a:avLst/>
              <a:gdLst/>
              <a:ahLst/>
              <a:cxnLst/>
              <a:rect l="0" t="0" r="0" b="0"/>
              <a:pathLst>
                <a:path w="26212" h="47863">
                  <a:moveTo>
                    <a:pt x="26212" y="0"/>
                  </a:moveTo>
                  <a:lnTo>
                    <a:pt x="26212" y="43584"/>
                  </a:lnTo>
                  <a:lnTo>
                    <a:pt x="0" y="47863"/>
                  </a:lnTo>
                  <a:lnTo>
                    <a:pt x="0" y="5516"/>
                  </a:lnTo>
                  <a:lnTo>
                    <a:pt x="2376" y="5893"/>
                  </a:lnTo>
                  <a:cubicBezTo>
                    <a:pt x="10325" y="5893"/>
                    <a:pt x="17615" y="4362"/>
                    <a:pt x="24224" y="1317"/>
                  </a:cubicBezTo>
                  <a:lnTo>
                    <a:pt x="26212"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7" name="Shape 1349">
              <a:extLst>
                <a:ext uri="{FF2B5EF4-FFF2-40B4-BE49-F238E27FC236}">
                  <a16:creationId xmlns:a16="http://schemas.microsoft.com/office/drawing/2014/main" id="{0C09C4ED-AEC7-30A6-85FC-C6E1979774A7}"/>
                </a:ext>
              </a:extLst>
            </p:cNvPr>
            <p:cNvSpPr/>
            <p:nvPr/>
          </p:nvSpPr>
          <p:spPr bwMode="auto">
            <a:xfrm>
              <a:off x="9816740" y="5452908"/>
              <a:ext cx="11113" cy="73025"/>
            </a:xfrm>
            <a:custGeom>
              <a:avLst/>
              <a:gdLst/>
              <a:ahLst/>
              <a:cxnLst/>
              <a:rect l="0" t="0" r="0" b="0"/>
              <a:pathLst>
                <a:path w="26212" h="192194">
                  <a:moveTo>
                    <a:pt x="26212" y="0"/>
                  </a:moveTo>
                  <a:lnTo>
                    <a:pt x="26212" y="37498"/>
                  </a:lnTo>
                  <a:lnTo>
                    <a:pt x="25813" y="37339"/>
                  </a:lnTo>
                  <a:cubicBezTo>
                    <a:pt x="18400" y="37339"/>
                    <a:pt x="13039" y="39727"/>
                    <a:pt x="9721" y="44478"/>
                  </a:cubicBezTo>
                  <a:cubicBezTo>
                    <a:pt x="6422" y="49259"/>
                    <a:pt x="4763" y="54155"/>
                    <a:pt x="4763" y="59180"/>
                  </a:cubicBezTo>
                  <a:cubicBezTo>
                    <a:pt x="4763" y="65797"/>
                    <a:pt x="6030" y="71360"/>
                    <a:pt x="8540" y="75863"/>
                  </a:cubicBezTo>
                  <a:cubicBezTo>
                    <a:pt x="11052" y="80363"/>
                    <a:pt x="14026" y="84727"/>
                    <a:pt x="17471" y="88963"/>
                  </a:cubicBezTo>
                  <a:lnTo>
                    <a:pt x="26212" y="85061"/>
                  </a:lnTo>
                  <a:lnTo>
                    <a:pt x="26212" y="192194"/>
                  </a:lnTo>
                  <a:lnTo>
                    <a:pt x="0" y="153522"/>
                  </a:lnTo>
                  <a:lnTo>
                    <a:pt x="0" y="4562"/>
                  </a:lnTo>
                  <a:lnTo>
                    <a:pt x="26212"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8" name="Shape 1350">
              <a:extLst>
                <a:ext uri="{FF2B5EF4-FFF2-40B4-BE49-F238E27FC236}">
                  <a16:creationId xmlns:a16="http://schemas.microsoft.com/office/drawing/2014/main" id="{B14788B9-5098-BB85-280D-9F3938D1D49A}"/>
                </a:ext>
              </a:extLst>
            </p:cNvPr>
            <p:cNvSpPr/>
            <p:nvPr/>
          </p:nvSpPr>
          <p:spPr bwMode="auto">
            <a:xfrm>
              <a:off x="9816740" y="5306857"/>
              <a:ext cx="11113" cy="22225"/>
            </a:xfrm>
            <a:custGeom>
              <a:avLst/>
              <a:gdLst/>
              <a:ahLst/>
              <a:cxnLst/>
              <a:rect l="0" t="0" r="0" b="0"/>
              <a:pathLst>
                <a:path w="26212" h="56529">
                  <a:moveTo>
                    <a:pt x="0" y="0"/>
                  </a:moveTo>
                  <a:lnTo>
                    <a:pt x="2390" y="1284"/>
                  </a:lnTo>
                  <a:cubicBezTo>
                    <a:pt x="9656" y="3960"/>
                    <a:pt x="15937" y="4449"/>
                    <a:pt x="23292" y="7037"/>
                  </a:cubicBezTo>
                  <a:lnTo>
                    <a:pt x="26212" y="8278"/>
                  </a:lnTo>
                  <a:lnTo>
                    <a:pt x="26212" y="56529"/>
                  </a:lnTo>
                  <a:lnTo>
                    <a:pt x="6326" y="48244"/>
                  </a:lnTo>
                  <a:lnTo>
                    <a:pt x="0" y="46091"/>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49" name="Shape 1351">
              <a:extLst>
                <a:ext uri="{FF2B5EF4-FFF2-40B4-BE49-F238E27FC236}">
                  <a16:creationId xmlns:a16="http://schemas.microsoft.com/office/drawing/2014/main" id="{FAB0D9CD-DA69-36A2-D161-6E8AF8D00C64}"/>
                </a:ext>
              </a:extLst>
            </p:cNvPr>
            <p:cNvSpPr/>
            <p:nvPr/>
          </p:nvSpPr>
          <p:spPr bwMode="auto">
            <a:xfrm>
              <a:off x="9816740" y="5208433"/>
              <a:ext cx="11113" cy="14288"/>
            </a:xfrm>
            <a:custGeom>
              <a:avLst/>
              <a:gdLst/>
              <a:ahLst/>
              <a:cxnLst/>
              <a:rect l="0" t="0" r="0" b="0"/>
              <a:pathLst>
                <a:path w="26212" h="38323">
                  <a:moveTo>
                    <a:pt x="26212" y="0"/>
                  </a:moveTo>
                  <a:lnTo>
                    <a:pt x="26212" y="37968"/>
                  </a:lnTo>
                  <a:lnTo>
                    <a:pt x="0" y="38323"/>
                  </a:lnTo>
                  <a:lnTo>
                    <a:pt x="0" y="3798"/>
                  </a:lnTo>
                  <a:lnTo>
                    <a:pt x="5724" y="3463"/>
                  </a:lnTo>
                  <a:cubicBezTo>
                    <a:pt x="8086" y="2861"/>
                    <a:pt x="8036" y="790"/>
                    <a:pt x="11776" y="726"/>
                  </a:cubicBezTo>
                  <a:lnTo>
                    <a:pt x="26212"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0" name="Shape 1352">
              <a:extLst>
                <a:ext uri="{FF2B5EF4-FFF2-40B4-BE49-F238E27FC236}">
                  <a16:creationId xmlns:a16="http://schemas.microsoft.com/office/drawing/2014/main" id="{9A88C971-0393-5DAE-3570-6917D3DB4C3D}"/>
                </a:ext>
              </a:extLst>
            </p:cNvPr>
            <p:cNvSpPr/>
            <p:nvPr/>
          </p:nvSpPr>
          <p:spPr bwMode="auto">
            <a:xfrm>
              <a:off x="9827853" y="5452908"/>
              <a:ext cx="41275" cy="103188"/>
            </a:xfrm>
            <a:custGeom>
              <a:avLst/>
              <a:gdLst/>
              <a:ahLst/>
              <a:cxnLst/>
              <a:rect l="0" t="0" r="0" b="0"/>
              <a:pathLst>
                <a:path w="111190" h="268049">
                  <a:moveTo>
                    <a:pt x="0" y="0"/>
                  </a:moveTo>
                  <a:cubicBezTo>
                    <a:pt x="9523" y="0"/>
                    <a:pt x="18198" y="1458"/>
                    <a:pt x="26011" y="4371"/>
                  </a:cubicBezTo>
                  <a:cubicBezTo>
                    <a:pt x="33829" y="7279"/>
                    <a:pt x="40518" y="11380"/>
                    <a:pt x="46065" y="16683"/>
                  </a:cubicBezTo>
                  <a:cubicBezTo>
                    <a:pt x="51628" y="21979"/>
                    <a:pt x="55933" y="28264"/>
                    <a:pt x="58987" y="35547"/>
                  </a:cubicBezTo>
                  <a:cubicBezTo>
                    <a:pt x="62025" y="42829"/>
                    <a:pt x="63541" y="50847"/>
                    <a:pt x="63541" y="59580"/>
                  </a:cubicBezTo>
                  <a:cubicBezTo>
                    <a:pt x="63541" y="68591"/>
                    <a:pt x="62219" y="76391"/>
                    <a:pt x="59581" y="83016"/>
                  </a:cubicBezTo>
                  <a:cubicBezTo>
                    <a:pt x="56927" y="89633"/>
                    <a:pt x="53212" y="95523"/>
                    <a:pt x="48438" y="100678"/>
                  </a:cubicBezTo>
                  <a:cubicBezTo>
                    <a:pt x="43693" y="105851"/>
                    <a:pt x="38060" y="110348"/>
                    <a:pt x="31576" y="114186"/>
                  </a:cubicBezTo>
                  <a:cubicBezTo>
                    <a:pt x="25097" y="118030"/>
                    <a:pt x="18141" y="121540"/>
                    <a:pt x="10718" y="124708"/>
                  </a:cubicBezTo>
                  <a:lnTo>
                    <a:pt x="46854" y="179911"/>
                  </a:lnTo>
                  <a:cubicBezTo>
                    <a:pt x="49260" y="177260"/>
                    <a:pt x="51434" y="173894"/>
                    <a:pt x="53414" y="169783"/>
                  </a:cubicBezTo>
                  <a:cubicBezTo>
                    <a:pt x="55401" y="165679"/>
                    <a:pt x="57122" y="161515"/>
                    <a:pt x="58586" y="157280"/>
                  </a:cubicBezTo>
                  <a:cubicBezTo>
                    <a:pt x="60030" y="153050"/>
                    <a:pt x="61237" y="148935"/>
                    <a:pt x="62148" y="144961"/>
                  </a:cubicBezTo>
                  <a:cubicBezTo>
                    <a:pt x="63076" y="140994"/>
                    <a:pt x="63541" y="137826"/>
                    <a:pt x="63541" y="135429"/>
                  </a:cubicBezTo>
                  <a:lnTo>
                    <a:pt x="108019" y="135429"/>
                  </a:lnTo>
                  <a:cubicBezTo>
                    <a:pt x="108019" y="138078"/>
                    <a:pt x="107432" y="142452"/>
                    <a:pt x="106237" y="148543"/>
                  </a:cubicBezTo>
                  <a:cubicBezTo>
                    <a:pt x="105052" y="154631"/>
                    <a:pt x="103123" y="161515"/>
                    <a:pt x="100476" y="169189"/>
                  </a:cubicBezTo>
                  <a:cubicBezTo>
                    <a:pt x="97827" y="176861"/>
                    <a:pt x="94331" y="184813"/>
                    <a:pt x="89957" y="193025"/>
                  </a:cubicBezTo>
                  <a:cubicBezTo>
                    <a:pt x="85591" y="201229"/>
                    <a:pt x="80222" y="208501"/>
                    <a:pt x="73862" y="214866"/>
                  </a:cubicBezTo>
                  <a:cubicBezTo>
                    <a:pt x="79164" y="219363"/>
                    <a:pt x="83596" y="222678"/>
                    <a:pt x="87175" y="224787"/>
                  </a:cubicBezTo>
                  <a:cubicBezTo>
                    <a:pt x="90742" y="226918"/>
                    <a:pt x="94782" y="227974"/>
                    <a:pt x="99285" y="227974"/>
                  </a:cubicBezTo>
                  <a:cubicBezTo>
                    <a:pt x="103522" y="227974"/>
                    <a:pt x="107503" y="227574"/>
                    <a:pt x="111190" y="226775"/>
                  </a:cubicBezTo>
                  <a:lnTo>
                    <a:pt x="111190" y="265306"/>
                  </a:lnTo>
                  <a:cubicBezTo>
                    <a:pt x="104850" y="266893"/>
                    <a:pt x="97038" y="267685"/>
                    <a:pt x="87768" y="267685"/>
                  </a:cubicBezTo>
                  <a:cubicBezTo>
                    <a:pt x="78495" y="267685"/>
                    <a:pt x="70293" y="266620"/>
                    <a:pt x="63148" y="264518"/>
                  </a:cubicBezTo>
                  <a:cubicBezTo>
                    <a:pt x="55995" y="262397"/>
                    <a:pt x="48982" y="257886"/>
                    <a:pt x="42106" y="251003"/>
                  </a:cubicBezTo>
                  <a:cubicBezTo>
                    <a:pt x="32565" y="257094"/>
                    <a:pt x="22101" y="262195"/>
                    <a:pt x="10718" y="266300"/>
                  </a:cubicBezTo>
                  <a:lnTo>
                    <a:pt x="0" y="268049"/>
                  </a:lnTo>
                  <a:lnTo>
                    <a:pt x="0" y="224465"/>
                  </a:lnTo>
                  <a:lnTo>
                    <a:pt x="15095" y="214466"/>
                  </a:lnTo>
                  <a:lnTo>
                    <a:pt x="0" y="192194"/>
                  </a:lnTo>
                  <a:lnTo>
                    <a:pt x="0" y="85061"/>
                  </a:lnTo>
                  <a:lnTo>
                    <a:pt x="11711" y="79834"/>
                  </a:lnTo>
                  <a:cubicBezTo>
                    <a:pt x="18198" y="75074"/>
                    <a:pt x="21449" y="68444"/>
                    <a:pt x="21449" y="59979"/>
                  </a:cubicBezTo>
                  <a:cubicBezTo>
                    <a:pt x="21449" y="53363"/>
                    <a:pt x="19458" y="47931"/>
                    <a:pt x="15492" y="43686"/>
                  </a:cubicBezTo>
                  <a:lnTo>
                    <a:pt x="0" y="37498"/>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1" name="Shape 1353">
              <a:extLst>
                <a:ext uri="{FF2B5EF4-FFF2-40B4-BE49-F238E27FC236}">
                  <a16:creationId xmlns:a16="http://schemas.microsoft.com/office/drawing/2014/main" id="{44FED901-DBF2-BBA9-A687-01E6CA3A6272}"/>
                </a:ext>
              </a:extLst>
            </p:cNvPr>
            <p:cNvSpPr/>
            <p:nvPr/>
          </p:nvSpPr>
          <p:spPr bwMode="auto">
            <a:xfrm>
              <a:off x="10497778" y="5446557"/>
              <a:ext cx="39687" cy="107950"/>
            </a:xfrm>
            <a:custGeom>
              <a:avLst/>
              <a:gdLst/>
              <a:ahLst/>
              <a:cxnLst/>
              <a:rect l="0" t="0" r="0" b="0"/>
              <a:pathLst>
                <a:path w="105448" h="282773">
                  <a:moveTo>
                    <a:pt x="0" y="0"/>
                  </a:moveTo>
                  <a:lnTo>
                    <a:pt x="105448" y="0"/>
                  </a:lnTo>
                  <a:lnTo>
                    <a:pt x="105448" y="47127"/>
                  </a:lnTo>
                  <a:lnTo>
                    <a:pt x="103255" y="46866"/>
                  </a:lnTo>
                  <a:lnTo>
                    <a:pt x="53226" y="46866"/>
                  </a:lnTo>
                  <a:lnTo>
                    <a:pt x="53226" y="131854"/>
                  </a:lnTo>
                  <a:lnTo>
                    <a:pt x="105448" y="131854"/>
                  </a:lnTo>
                  <a:lnTo>
                    <a:pt x="105448" y="181366"/>
                  </a:lnTo>
                  <a:lnTo>
                    <a:pt x="104050" y="178712"/>
                  </a:lnTo>
                  <a:lnTo>
                    <a:pt x="53226" y="178712"/>
                  </a:lnTo>
                  <a:lnTo>
                    <a:pt x="53226"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2" name="Shape 1354">
              <a:extLst>
                <a:ext uri="{FF2B5EF4-FFF2-40B4-BE49-F238E27FC236}">
                  <a16:creationId xmlns:a16="http://schemas.microsoft.com/office/drawing/2014/main" id="{2508402F-542B-BCF9-7FD2-3825438C27B5}"/>
                </a:ext>
              </a:extLst>
            </p:cNvPr>
            <p:cNvSpPr/>
            <p:nvPr/>
          </p:nvSpPr>
          <p:spPr bwMode="auto">
            <a:xfrm>
              <a:off x="10396178" y="5446557"/>
              <a:ext cx="79375" cy="107950"/>
            </a:xfrm>
            <a:custGeom>
              <a:avLst/>
              <a:gdLst/>
              <a:ahLst/>
              <a:cxnLst/>
              <a:rect l="0" t="0" r="0" b="0"/>
              <a:pathLst>
                <a:path w="210487" h="282773">
                  <a:moveTo>
                    <a:pt x="0" y="0"/>
                  </a:moveTo>
                  <a:lnTo>
                    <a:pt x="200168" y="0"/>
                  </a:lnTo>
                  <a:lnTo>
                    <a:pt x="200168" y="49244"/>
                  </a:lnTo>
                  <a:lnTo>
                    <a:pt x="53218" y="49244"/>
                  </a:lnTo>
                  <a:lnTo>
                    <a:pt x="53218" y="113584"/>
                  </a:lnTo>
                  <a:lnTo>
                    <a:pt x="188251" y="113584"/>
                  </a:lnTo>
                  <a:lnTo>
                    <a:pt x="188251" y="160442"/>
                  </a:lnTo>
                  <a:lnTo>
                    <a:pt x="53218" y="160442"/>
                  </a:lnTo>
                  <a:lnTo>
                    <a:pt x="53218" y="233537"/>
                  </a:lnTo>
                  <a:lnTo>
                    <a:pt x="210487" y="233537"/>
                  </a:lnTo>
                  <a:lnTo>
                    <a:pt x="210487"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3" name="Shape 1355">
              <a:extLst>
                <a:ext uri="{FF2B5EF4-FFF2-40B4-BE49-F238E27FC236}">
                  <a16:creationId xmlns:a16="http://schemas.microsoft.com/office/drawing/2014/main" id="{ECD17E89-B8A7-FB3E-C095-A9B23C60ED8A}"/>
                </a:ext>
              </a:extLst>
            </p:cNvPr>
            <p:cNvSpPr/>
            <p:nvPr/>
          </p:nvSpPr>
          <p:spPr bwMode="auto">
            <a:xfrm>
              <a:off x="10286640" y="5446557"/>
              <a:ext cx="90488" cy="107950"/>
            </a:xfrm>
            <a:custGeom>
              <a:avLst/>
              <a:gdLst/>
              <a:ahLst/>
              <a:cxnLst/>
              <a:rect l="0" t="0" r="0" b="0"/>
              <a:pathLst>
                <a:path w="236700" h="282773">
                  <a:moveTo>
                    <a:pt x="0" y="0"/>
                  </a:moveTo>
                  <a:lnTo>
                    <a:pt x="55598" y="0"/>
                  </a:lnTo>
                  <a:lnTo>
                    <a:pt x="117954" y="225588"/>
                  </a:lnTo>
                  <a:lnTo>
                    <a:pt x="118750" y="225588"/>
                  </a:lnTo>
                  <a:lnTo>
                    <a:pt x="181110" y="0"/>
                  </a:lnTo>
                  <a:lnTo>
                    <a:pt x="236700" y="0"/>
                  </a:lnTo>
                  <a:lnTo>
                    <a:pt x="154091" y="282773"/>
                  </a:lnTo>
                  <a:lnTo>
                    <a:pt x="82606"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4" name="Shape 11080">
              <a:extLst>
                <a:ext uri="{FF2B5EF4-FFF2-40B4-BE49-F238E27FC236}">
                  <a16:creationId xmlns:a16="http://schemas.microsoft.com/office/drawing/2014/main" id="{DD23457E-2247-18C7-ADFE-6BA7F32B4B4D}"/>
                </a:ext>
              </a:extLst>
            </p:cNvPr>
            <p:cNvSpPr/>
            <p:nvPr/>
          </p:nvSpPr>
          <p:spPr bwMode="auto">
            <a:xfrm>
              <a:off x="10246953" y="5446557"/>
              <a:ext cx="20637" cy="107950"/>
            </a:xfrm>
            <a:custGeom>
              <a:avLst/>
              <a:gdLst/>
              <a:ahLst/>
              <a:cxnLst/>
              <a:rect l="0" t="0" r="0" b="0"/>
              <a:pathLst>
                <a:path w="53225" h="282773">
                  <a:moveTo>
                    <a:pt x="0" y="0"/>
                  </a:moveTo>
                  <a:lnTo>
                    <a:pt x="53225" y="0"/>
                  </a:lnTo>
                  <a:lnTo>
                    <a:pt x="53225" y="282773"/>
                  </a:lnTo>
                  <a:lnTo>
                    <a:pt x="0" y="282773"/>
                  </a:lnTo>
                  <a:lnTo>
                    <a:pt x="0" y="0"/>
                  </a:lnTo>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5" name="Shape 1357">
              <a:extLst>
                <a:ext uri="{FF2B5EF4-FFF2-40B4-BE49-F238E27FC236}">
                  <a16:creationId xmlns:a16="http://schemas.microsoft.com/office/drawing/2014/main" id="{A5918560-6A48-ECC2-207F-00D0F92993A9}"/>
                </a:ext>
              </a:extLst>
            </p:cNvPr>
            <p:cNvSpPr/>
            <p:nvPr/>
          </p:nvSpPr>
          <p:spPr bwMode="auto">
            <a:xfrm>
              <a:off x="10132653" y="5446557"/>
              <a:ext cx="84137" cy="107950"/>
            </a:xfrm>
            <a:custGeom>
              <a:avLst/>
              <a:gdLst/>
              <a:ahLst/>
              <a:cxnLst/>
              <a:rect l="0" t="0" r="0" b="0"/>
              <a:pathLst>
                <a:path w="216849" h="282773">
                  <a:moveTo>
                    <a:pt x="0" y="0"/>
                  </a:moveTo>
                  <a:lnTo>
                    <a:pt x="48848" y="0"/>
                  </a:lnTo>
                  <a:lnTo>
                    <a:pt x="167612" y="201360"/>
                  </a:lnTo>
                  <a:lnTo>
                    <a:pt x="168401" y="201360"/>
                  </a:lnTo>
                  <a:lnTo>
                    <a:pt x="168401" y="0"/>
                  </a:lnTo>
                  <a:lnTo>
                    <a:pt x="216849" y="0"/>
                  </a:lnTo>
                  <a:lnTo>
                    <a:pt x="216849" y="282773"/>
                  </a:lnTo>
                  <a:lnTo>
                    <a:pt x="168004" y="282773"/>
                  </a:lnTo>
                  <a:lnTo>
                    <a:pt x="49254" y="81421"/>
                  </a:lnTo>
                  <a:lnTo>
                    <a:pt x="48455" y="81421"/>
                  </a:lnTo>
                  <a:lnTo>
                    <a:pt x="48455"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6" name="Shape 1358">
              <a:extLst>
                <a:ext uri="{FF2B5EF4-FFF2-40B4-BE49-F238E27FC236}">
                  <a16:creationId xmlns:a16="http://schemas.microsoft.com/office/drawing/2014/main" id="{EA9423D5-EB29-CC44-2877-56E7383BFE8D}"/>
                </a:ext>
              </a:extLst>
            </p:cNvPr>
            <p:cNvSpPr/>
            <p:nvPr/>
          </p:nvSpPr>
          <p:spPr bwMode="auto">
            <a:xfrm>
              <a:off x="10016765" y="5446557"/>
              <a:ext cx="87313" cy="111125"/>
            </a:xfrm>
            <a:custGeom>
              <a:avLst/>
              <a:gdLst/>
              <a:ahLst/>
              <a:cxnLst/>
              <a:rect l="0" t="0" r="0" b="0"/>
              <a:pathLst>
                <a:path w="227967" h="289926">
                  <a:moveTo>
                    <a:pt x="0" y="0"/>
                  </a:moveTo>
                  <a:lnTo>
                    <a:pt x="53224" y="0"/>
                  </a:lnTo>
                  <a:lnTo>
                    <a:pt x="53224" y="181897"/>
                  </a:lnTo>
                  <a:cubicBezTo>
                    <a:pt x="53224" y="190638"/>
                    <a:pt x="54217" y="198443"/>
                    <a:pt x="56197" y="205320"/>
                  </a:cubicBezTo>
                  <a:cubicBezTo>
                    <a:pt x="58176" y="212223"/>
                    <a:pt x="61564" y="218114"/>
                    <a:pt x="66328" y="223002"/>
                  </a:cubicBezTo>
                  <a:cubicBezTo>
                    <a:pt x="71100" y="227899"/>
                    <a:pt x="77310" y="231686"/>
                    <a:pt x="84986" y="234328"/>
                  </a:cubicBezTo>
                  <a:cubicBezTo>
                    <a:pt x="92665" y="236974"/>
                    <a:pt x="102334" y="238295"/>
                    <a:pt x="113977" y="238295"/>
                  </a:cubicBezTo>
                  <a:cubicBezTo>
                    <a:pt x="125368" y="238295"/>
                    <a:pt x="134969" y="236974"/>
                    <a:pt x="142784" y="234328"/>
                  </a:cubicBezTo>
                  <a:cubicBezTo>
                    <a:pt x="150585" y="231686"/>
                    <a:pt x="156875" y="227899"/>
                    <a:pt x="161648" y="223002"/>
                  </a:cubicBezTo>
                  <a:cubicBezTo>
                    <a:pt x="166407" y="218114"/>
                    <a:pt x="169788" y="212223"/>
                    <a:pt x="171774" y="205320"/>
                  </a:cubicBezTo>
                  <a:cubicBezTo>
                    <a:pt x="173755" y="198443"/>
                    <a:pt x="174748" y="190638"/>
                    <a:pt x="174748" y="181897"/>
                  </a:cubicBezTo>
                  <a:lnTo>
                    <a:pt x="174748" y="0"/>
                  </a:lnTo>
                  <a:lnTo>
                    <a:pt x="227967" y="0"/>
                  </a:lnTo>
                  <a:lnTo>
                    <a:pt x="227967" y="195801"/>
                  </a:lnTo>
                  <a:cubicBezTo>
                    <a:pt x="227967" y="210092"/>
                    <a:pt x="225253" y="223071"/>
                    <a:pt x="219827" y="234728"/>
                  </a:cubicBezTo>
                  <a:cubicBezTo>
                    <a:pt x="214402" y="246366"/>
                    <a:pt x="206655" y="256289"/>
                    <a:pt x="196590" y="264507"/>
                  </a:cubicBezTo>
                  <a:cubicBezTo>
                    <a:pt x="186534" y="272719"/>
                    <a:pt x="174489" y="279011"/>
                    <a:pt x="160452" y="283374"/>
                  </a:cubicBezTo>
                  <a:cubicBezTo>
                    <a:pt x="146424" y="287751"/>
                    <a:pt x="130928" y="289926"/>
                    <a:pt x="113977" y="289926"/>
                  </a:cubicBezTo>
                  <a:cubicBezTo>
                    <a:pt x="96772" y="289926"/>
                    <a:pt x="81227" y="287751"/>
                    <a:pt x="67321" y="283374"/>
                  </a:cubicBezTo>
                  <a:cubicBezTo>
                    <a:pt x="53418" y="279011"/>
                    <a:pt x="41440" y="272719"/>
                    <a:pt x="31371" y="264507"/>
                  </a:cubicBezTo>
                  <a:cubicBezTo>
                    <a:pt x="21327" y="256289"/>
                    <a:pt x="13565" y="246366"/>
                    <a:pt x="8148" y="234728"/>
                  </a:cubicBezTo>
                  <a:cubicBezTo>
                    <a:pt x="2708" y="223071"/>
                    <a:pt x="0" y="210092"/>
                    <a:pt x="0" y="195801"/>
                  </a:cubicBez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7" name="Shape 1359">
              <a:extLst>
                <a:ext uri="{FF2B5EF4-FFF2-40B4-BE49-F238E27FC236}">
                  <a16:creationId xmlns:a16="http://schemas.microsoft.com/office/drawing/2014/main" id="{E1EBC15C-B101-B69F-4968-0701DEBD3DF6}"/>
                </a:ext>
              </a:extLst>
            </p:cNvPr>
            <p:cNvSpPr/>
            <p:nvPr/>
          </p:nvSpPr>
          <p:spPr bwMode="auto">
            <a:xfrm>
              <a:off x="9892940" y="5446557"/>
              <a:ext cx="71438" cy="107950"/>
            </a:xfrm>
            <a:custGeom>
              <a:avLst/>
              <a:gdLst/>
              <a:ahLst/>
              <a:cxnLst/>
              <a:rect l="0" t="0" r="0" b="0"/>
              <a:pathLst>
                <a:path w="185863" h="282773">
                  <a:moveTo>
                    <a:pt x="0" y="0"/>
                  </a:moveTo>
                  <a:lnTo>
                    <a:pt x="185863" y="0"/>
                  </a:lnTo>
                  <a:lnTo>
                    <a:pt x="185863" y="49244"/>
                  </a:lnTo>
                  <a:lnTo>
                    <a:pt x="53225" y="49244"/>
                  </a:lnTo>
                  <a:lnTo>
                    <a:pt x="53225" y="116774"/>
                  </a:lnTo>
                  <a:lnTo>
                    <a:pt x="169196" y="116774"/>
                  </a:lnTo>
                  <a:lnTo>
                    <a:pt x="169196" y="163631"/>
                  </a:lnTo>
                  <a:lnTo>
                    <a:pt x="53225" y="163631"/>
                  </a:lnTo>
                  <a:lnTo>
                    <a:pt x="53225" y="282773"/>
                  </a:lnTo>
                  <a:lnTo>
                    <a:pt x="0" y="282773"/>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8" name="Shape 1360">
              <a:extLst>
                <a:ext uri="{FF2B5EF4-FFF2-40B4-BE49-F238E27FC236}">
                  <a16:creationId xmlns:a16="http://schemas.microsoft.com/office/drawing/2014/main" id="{F221BE97-0746-7567-998A-2796B796AFE7}"/>
                </a:ext>
              </a:extLst>
            </p:cNvPr>
            <p:cNvSpPr/>
            <p:nvPr/>
          </p:nvSpPr>
          <p:spPr bwMode="auto">
            <a:xfrm>
              <a:off x="9827853" y="5310033"/>
              <a:ext cx="46037" cy="38100"/>
            </a:xfrm>
            <a:custGeom>
              <a:avLst/>
              <a:gdLst/>
              <a:ahLst/>
              <a:cxnLst/>
              <a:rect l="0" t="0" r="0" b="0"/>
              <a:pathLst>
                <a:path w="122854" h="98250">
                  <a:moveTo>
                    <a:pt x="0" y="0"/>
                  </a:moveTo>
                  <a:lnTo>
                    <a:pt x="7070" y="3004"/>
                  </a:lnTo>
                  <a:cubicBezTo>
                    <a:pt x="8187" y="4023"/>
                    <a:pt x="9295" y="5024"/>
                    <a:pt x="10408" y="6035"/>
                  </a:cubicBezTo>
                  <a:cubicBezTo>
                    <a:pt x="17611" y="8786"/>
                    <a:pt x="24844" y="11853"/>
                    <a:pt x="32520" y="13307"/>
                  </a:cubicBezTo>
                  <a:cubicBezTo>
                    <a:pt x="39924" y="14704"/>
                    <a:pt x="45098" y="14117"/>
                    <a:pt x="51304" y="15730"/>
                  </a:cubicBezTo>
                  <a:cubicBezTo>
                    <a:pt x="60444" y="18099"/>
                    <a:pt x="69790" y="21929"/>
                    <a:pt x="79480" y="24207"/>
                  </a:cubicBezTo>
                  <a:cubicBezTo>
                    <a:pt x="100078" y="29058"/>
                    <a:pt x="110603" y="27149"/>
                    <a:pt x="117339" y="46629"/>
                  </a:cubicBezTo>
                  <a:cubicBezTo>
                    <a:pt x="119146" y="51863"/>
                    <a:pt x="122854" y="58480"/>
                    <a:pt x="120978" y="66919"/>
                  </a:cubicBezTo>
                  <a:cubicBezTo>
                    <a:pt x="119462" y="71864"/>
                    <a:pt x="117948" y="76819"/>
                    <a:pt x="116428" y="81769"/>
                  </a:cubicBezTo>
                  <a:cubicBezTo>
                    <a:pt x="101329" y="98250"/>
                    <a:pt x="62238" y="74057"/>
                    <a:pt x="47067" y="68434"/>
                  </a:cubicBezTo>
                  <a:cubicBezTo>
                    <a:pt x="40803" y="66119"/>
                    <a:pt x="33732" y="62504"/>
                    <a:pt x="27972" y="59351"/>
                  </a:cubicBezTo>
                  <a:cubicBezTo>
                    <a:pt x="24138" y="57936"/>
                    <a:pt x="20301" y="56518"/>
                    <a:pt x="16471" y="55114"/>
                  </a:cubicBezTo>
                  <a:lnTo>
                    <a:pt x="0" y="48252"/>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59" name="Shape 1361">
              <a:extLst>
                <a:ext uri="{FF2B5EF4-FFF2-40B4-BE49-F238E27FC236}">
                  <a16:creationId xmlns:a16="http://schemas.microsoft.com/office/drawing/2014/main" id="{5515EB68-B097-6C21-931B-829C6BBE2434}"/>
                </a:ext>
              </a:extLst>
            </p:cNvPr>
            <p:cNvSpPr/>
            <p:nvPr/>
          </p:nvSpPr>
          <p:spPr bwMode="auto">
            <a:xfrm>
              <a:off x="10459678" y="5292571"/>
              <a:ext cx="77787" cy="88900"/>
            </a:xfrm>
            <a:custGeom>
              <a:avLst/>
              <a:gdLst/>
              <a:ahLst/>
              <a:cxnLst/>
              <a:rect l="0" t="0" r="0" b="0"/>
              <a:pathLst>
                <a:path w="203440" h="232990">
                  <a:moveTo>
                    <a:pt x="203440" y="0"/>
                  </a:moveTo>
                  <a:lnTo>
                    <a:pt x="203440" y="114528"/>
                  </a:lnTo>
                  <a:lnTo>
                    <a:pt x="193866" y="134120"/>
                  </a:lnTo>
                  <a:cubicBezTo>
                    <a:pt x="191451" y="139278"/>
                    <a:pt x="189024" y="144427"/>
                    <a:pt x="186599" y="149582"/>
                  </a:cubicBezTo>
                  <a:cubicBezTo>
                    <a:pt x="185188" y="150381"/>
                    <a:pt x="183773" y="151195"/>
                    <a:pt x="182354" y="151994"/>
                  </a:cubicBezTo>
                  <a:cubicBezTo>
                    <a:pt x="179935" y="156548"/>
                    <a:pt x="177508" y="161091"/>
                    <a:pt x="175086" y="165631"/>
                  </a:cubicBezTo>
                  <a:cubicBezTo>
                    <a:pt x="169606" y="173720"/>
                    <a:pt x="163854" y="178105"/>
                    <a:pt x="156311" y="184113"/>
                  </a:cubicBezTo>
                  <a:cubicBezTo>
                    <a:pt x="153280" y="187544"/>
                    <a:pt x="150248" y="190981"/>
                    <a:pt x="147224" y="194405"/>
                  </a:cubicBezTo>
                  <a:cubicBezTo>
                    <a:pt x="138226" y="202800"/>
                    <a:pt x="126917" y="211926"/>
                    <a:pt x="113598" y="215609"/>
                  </a:cubicBezTo>
                  <a:cubicBezTo>
                    <a:pt x="101412" y="218982"/>
                    <a:pt x="90233" y="226363"/>
                    <a:pt x="78148" y="228937"/>
                  </a:cubicBezTo>
                  <a:cubicBezTo>
                    <a:pt x="59217" y="232990"/>
                    <a:pt x="37543" y="227802"/>
                    <a:pt x="23630" y="223486"/>
                  </a:cubicBezTo>
                  <a:cubicBezTo>
                    <a:pt x="14525" y="220668"/>
                    <a:pt x="5320" y="219965"/>
                    <a:pt x="0" y="213496"/>
                  </a:cubicBezTo>
                  <a:cubicBezTo>
                    <a:pt x="201" y="213190"/>
                    <a:pt x="398" y="212888"/>
                    <a:pt x="608" y="212585"/>
                  </a:cubicBezTo>
                  <a:cubicBezTo>
                    <a:pt x="9702" y="208568"/>
                    <a:pt x="19623" y="202168"/>
                    <a:pt x="29073" y="198653"/>
                  </a:cubicBezTo>
                  <a:cubicBezTo>
                    <a:pt x="42387" y="193693"/>
                    <a:pt x="54317" y="191497"/>
                    <a:pt x="65732" y="185016"/>
                  </a:cubicBezTo>
                  <a:cubicBezTo>
                    <a:pt x="72842" y="180985"/>
                    <a:pt x="78621" y="174973"/>
                    <a:pt x="85420" y="170778"/>
                  </a:cubicBezTo>
                  <a:cubicBezTo>
                    <a:pt x="90267" y="168154"/>
                    <a:pt x="95123" y="165533"/>
                    <a:pt x="99964" y="162902"/>
                  </a:cubicBezTo>
                  <a:cubicBezTo>
                    <a:pt x="104238" y="159529"/>
                    <a:pt x="107895" y="154837"/>
                    <a:pt x="112082" y="151393"/>
                  </a:cubicBezTo>
                  <a:cubicBezTo>
                    <a:pt x="113694" y="150381"/>
                    <a:pt x="115311" y="149376"/>
                    <a:pt x="116924" y="148361"/>
                  </a:cubicBezTo>
                  <a:cubicBezTo>
                    <a:pt x="120827" y="143513"/>
                    <a:pt x="124671" y="137989"/>
                    <a:pt x="129039" y="133519"/>
                  </a:cubicBezTo>
                  <a:cubicBezTo>
                    <a:pt x="131627" y="130876"/>
                    <a:pt x="135294" y="129599"/>
                    <a:pt x="137527" y="126553"/>
                  </a:cubicBezTo>
                  <a:cubicBezTo>
                    <a:pt x="145127" y="116199"/>
                    <a:pt x="149360" y="103499"/>
                    <a:pt x="156311" y="92630"/>
                  </a:cubicBezTo>
                  <a:cubicBezTo>
                    <a:pt x="164447" y="79901"/>
                    <a:pt x="175316" y="69857"/>
                    <a:pt x="181752" y="55369"/>
                  </a:cubicBezTo>
                  <a:cubicBezTo>
                    <a:pt x="188747" y="39609"/>
                    <a:pt x="193125" y="23981"/>
                    <a:pt x="200530" y="8415"/>
                  </a:cubicBezTo>
                  <a:lnTo>
                    <a:pt x="20344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0" name="Shape 1362">
              <a:extLst>
                <a:ext uri="{FF2B5EF4-FFF2-40B4-BE49-F238E27FC236}">
                  <a16:creationId xmlns:a16="http://schemas.microsoft.com/office/drawing/2014/main" id="{AAB6CDF1-67C2-BBC8-FF6D-FCA79EC735C3}"/>
                </a:ext>
              </a:extLst>
            </p:cNvPr>
            <p:cNvSpPr/>
            <p:nvPr/>
          </p:nvSpPr>
          <p:spPr bwMode="auto">
            <a:xfrm>
              <a:off x="10464440" y="5241771"/>
              <a:ext cx="73025" cy="23812"/>
            </a:xfrm>
            <a:custGeom>
              <a:avLst/>
              <a:gdLst/>
              <a:ahLst/>
              <a:cxnLst/>
              <a:rect l="0" t="0" r="0" b="0"/>
              <a:pathLst>
                <a:path w="188313" h="61421">
                  <a:moveTo>
                    <a:pt x="188313" y="0"/>
                  </a:moveTo>
                  <a:lnTo>
                    <a:pt x="188313" y="35790"/>
                  </a:lnTo>
                  <a:lnTo>
                    <a:pt x="182077" y="35614"/>
                  </a:lnTo>
                  <a:cubicBezTo>
                    <a:pt x="176825" y="36232"/>
                    <a:pt x="171576" y="36834"/>
                    <a:pt x="166331" y="37446"/>
                  </a:cubicBezTo>
                  <a:cubicBezTo>
                    <a:pt x="156711" y="38987"/>
                    <a:pt x="149713" y="41852"/>
                    <a:pt x="141184" y="43800"/>
                  </a:cubicBezTo>
                  <a:cubicBezTo>
                    <a:pt x="132200" y="44811"/>
                    <a:pt x="123206" y="45819"/>
                    <a:pt x="114220" y="46830"/>
                  </a:cubicBezTo>
                  <a:cubicBezTo>
                    <a:pt x="102495" y="49487"/>
                    <a:pt x="88045" y="51115"/>
                    <a:pt x="75442" y="53494"/>
                  </a:cubicBezTo>
                  <a:cubicBezTo>
                    <a:pt x="70397" y="53902"/>
                    <a:pt x="65344" y="54301"/>
                    <a:pt x="60293" y="54708"/>
                  </a:cubicBezTo>
                  <a:cubicBezTo>
                    <a:pt x="59493" y="55514"/>
                    <a:pt x="58686" y="56321"/>
                    <a:pt x="57876" y="57128"/>
                  </a:cubicBezTo>
                  <a:cubicBezTo>
                    <a:pt x="56055" y="57332"/>
                    <a:pt x="54238" y="57534"/>
                    <a:pt x="52423" y="57732"/>
                  </a:cubicBezTo>
                  <a:cubicBezTo>
                    <a:pt x="28559" y="61421"/>
                    <a:pt x="9238" y="50309"/>
                    <a:pt x="3650" y="35930"/>
                  </a:cubicBezTo>
                  <a:cubicBezTo>
                    <a:pt x="2747" y="33583"/>
                    <a:pt x="547" y="33414"/>
                    <a:pt x="316" y="29562"/>
                  </a:cubicBezTo>
                  <a:cubicBezTo>
                    <a:pt x="0" y="24150"/>
                    <a:pt x="5198" y="24288"/>
                    <a:pt x="8503" y="22292"/>
                  </a:cubicBezTo>
                  <a:cubicBezTo>
                    <a:pt x="10116" y="20777"/>
                    <a:pt x="11732" y="19262"/>
                    <a:pt x="13345" y="17746"/>
                  </a:cubicBezTo>
                  <a:cubicBezTo>
                    <a:pt x="25409" y="12340"/>
                    <a:pt x="42264" y="16044"/>
                    <a:pt x="56973" y="13513"/>
                  </a:cubicBezTo>
                  <a:cubicBezTo>
                    <a:pt x="64875" y="12145"/>
                    <a:pt x="76363" y="14759"/>
                    <a:pt x="84535" y="12605"/>
                  </a:cubicBezTo>
                  <a:cubicBezTo>
                    <a:pt x="92927" y="10377"/>
                    <a:pt x="104540" y="8642"/>
                    <a:pt x="113912" y="7148"/>
                  </a:cubicBezTo>
                  <a:cubicBezTo>
                    <a:pt x="122098" y="6748"/>
                    <a:pt x="130277" y="6341"/>
                    <a:pt x="138451" y="5935"/>
                  </a:cubicBezTo>
                  <a:cubicBezTo>
                    <a:pt x="139464" y="5333"/>
                    <a:pt x="140476" y="4722"/>
                    <a:pt x="141483" y="4114"/>
                  </a:cubicBezTo>
                  <a:cubicBezTo>
                    <a:pt x="146430" y="3714"/>
                    <a:pt x="151376" y="3314"/>
                    <a:pt x="156327" y="2903"/>
                  </a:cubicBezTo>
                  <a:cubicBezTo>
                    <a:pt x="159659" y="2799"/>
                    <a:pt x="162989" y="2701"/>
                    <a:pt x="166331" y="2598"/>
                  </a:cubicBezTo>
                  <a:cubicBezTo>
                    <a:pt x="167706" y="2058"/>
                    <a:pt x="168866" y="863"/>
                    <a:pt x="171176" y="484"/>
                  </a:cubicBezTo>
                  <a:lnTo>
                    <a:pt x="188313"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1" name="Shape 1363">
              <a:extLst>
                <a:ext uri="{FF2B5EF4-FFF2-40B4-BE49-F238E27FC236}">
                  <a16:creationId xmlns:a16="http://schemas.microsoft.com/office/drawing/2014/main" id="{115EB00F-F1F3-170F-6EFF-BDCD1FA81F27}"/>
                </a:ext>
              </a:extLst>
            </p:cNvPr>
            <p:cNvSpPr/>
            <p:nvPr/>
          </p:nvSpPr>
          <p:spPr bwMode="auto">
            <a:xfrm>
              <a:off x="10004065" y="5224308"/>
              <a:ext cx="0" cy="0"/>
            </a:xfrm>
            <a:custGeom>
              <a:avLst/>
              <a:gdLst/>
              <a:ahLst/>
              <a:cxnLst/>
              <a:rect l="0" t="0" r="0" b="0"/>
              <a:pathLst>
                <a:path w="980" h="1811">
                  <a:moveTo>
                    <a:pt x="295" y="0"/>
                  </a:moveTo>
                  <a:cubicBezTo>
                    <a:pt x="946" y="920"/>
                    <a:pt x="980" y="881"/>
                    <a:pt x="295" y="1811"/>
                  </a:cubicBezTo>
                  <a:cubicBezTo>
                    <a:pt x="201" y="1811"/>
                    <a:pt x="97" y="1811"/>
                    <a:pt x="0" y="1811"/>
                  </a:cubicBezTo>
                  <a:cubicBezTo>
                    <a:pt x="97" y="1213"/>
                    <a:pt x="201" y="604"/>
                    <a:pt x="295"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2" name="Shape 1364">
              <a:extLst>
                <a:ext uri="{FF2B5EF4-FFF2-40B4-BE49-F238E27FC236}">
                  <a16:creationId xmlns:a16="http://schemas.microsoft.com/office/drawing/2014/main" id="{B7123391-677F-92B6-D888-1F1AA9728535}"/>
                </a:ext>
              </a:extLst>
            </p:cNvPr>
            <p:cNvSpPr/>
            <p:nvPr/>
          </p:nvSpPr>
          <p:spPr bwMode="auto">
            <a:xfrm>
              <a:off x="10004065" y="5221133"/>
              <a:ext cx="1588" cy="1588"/>
            </a:xfrm>
            <a:custGeom>
              <a:avLst/>
              <a:gdLst/>
              <a:ahLst/>
              <a:cxnLst/>
              <a:rect l="0" t="0" r="0" b="0"/>
              <a:pathLst>
                <a:path w="1214" h="1209">
                  <a:moveTo>
                    <a:pt x="904" y="0"/>
                  </a:moveTo>
                  <a:cubicBezTo>
                    <a:pt x="1008" y="400"/>
                    <a:pt x="1108" y="810"/>
                    <a:pt x="1214" y="1209"/>
                  </a:cubicBezTo>
                  <a:cubicBezTo>
                    <a:pt x="806" y="1209"/>
                    <a:pt x="408" y="1209"/>
                    <a:pt x="0" y="1209"/>
                  </a:cubicBezTo>
                  <a:cubicBezTo>
                    <a:pt x="98" y="907"/>
                    <a:pt x="202" y="612"/>
                    <a:pt x="303" y="302"/>
                  </a:cubicBezTo>
                  <a:cubicBezTo>
                    <a:pt x="504" y="198"/>
                    <a:pt x="706" y="100"/>
                    <a:pt x="904"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3" name="Shape 1365">
              <a:extLst>
                <a:ext uri="{FF2B5EF4-FFF2-40B4-BE49-F238E27FC236}">
                  <a16:creationId xmlns:a16="http://schemas.microsoft.com/office/drawing/2014/main" id="{C6091473-52F3-40A1-7F91-DF48357AE307}"/>
                </a:ext>
              </a:extLst>
            </p:cNvPr>
            <p:cNvSpPr/>
            <p:nvPr/>
          </p:nvSpPr>
          <p:spPr bwMode="auto">
            <a:xfrm>
              <a:off x="9827853" y="5208433"/>
              <a:ext cx="11112" cy="14288"/>
            </a:xfrm>
            <a:custGeom>
              <a:avLst/>
              <a:gdLst/>
              <a:ahLst/>
              <a:cxnLst/>
              <a:rect l="0" t="0" r="0" b="0"/>
              <a:pathLst>
                <a:path w="30532" h="38313">
                  <a:moveTo>
                    <a:pt x="2410" y="224"/>
                  </a:moveTo>
                  <a:cubicBezTo>
                    <a:pt x="8720" y="0"/>
                    <a:pt x="14768" y="110"/>
                    <a:pt x="17676" y="1381"/>
                  </a:cubicBezTo>
                  <a:cubicBezTo>
                    <a:pt x="19786" y="2295"/>
                    <a:pt x="19487" y="4437"/>
                    <a:pt x="20700" y="6227"/>
                  </a:cubicBezTo>
                  <a:cubicBezTo>
                    <a:pt x="22752" y="9225"/>
                    <a:pt x="27353" y="12296"/>
                    <a:pt x="28584" y="15921"/>
                  </a:cubicBezTo>
                  <a:cubicBezTo>
                    <a:pt x="30532" y="21662"/>
                    <a:pt x="23209" y="35865"/>
                    <a:pt x="20700" y="38033"/>
                  </a:cubicBezTo>
                  <a:lnTo>
                    <a:pt x="0" y="38313"/>
                  </a:lnTo>
                  <a:lnTo>
                    <a:pt x="0" y="345"/>
                  </a:lnTo>
                  <a:lnTo>
                    <a:pt x="2410" y="224"/>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4" name="Shape 1366">
              <a:extLst>
                <a:ext uri="{FF2B5EF4-FFF2-40B4-BE49-F238E27FC236}">
                  <a16:creationId xmlns:a16="http://schemas.microsoft.com/office/drawing/2014/main" id="{03473DF2-EE66-6716-A40D-4DE824E179D5}"/>
                </a:ext>
              </a:extLst>
            </p:cNvPr>
            <p:cNvSpPr/>
            <p:nvPr/>
          </p:nvSpPr>
          <p:spPr bwMode="auto">
            <a:xfrm>
              <a:off x="9886590" y="5167158"/>
              <a:ext cx="119063" cy="227013"/>
            </a:xfrm>
            <a:custGeom>
              <a:avLst/>
              <a:gdLst/>
              <a:ahLst/>
              <a:cxnLst/>
              <a:rect l="0" t="0" r="0" b="0"/>
              <a:pathLst>
                <a:path w="312697" h="591552">
                  <a:moveTo>
                    <a:pt x="192173" y="59"/>
                  </a:moveTo>
                  <a:cubicBezTo>
                    <a:pt x="202893" y="865"/>
                    <a:pt x="217996" y="5566"/>
                    <a:pt x="221253" y="13987"/>
                  </a:cubicBezTo>
                  <a:cubicBezTo>
                    <a:pt x="224136" y="21435"/>
                    <a:pt x="221768" y="37188"/>
                    <a:pt x="220047" y="43071"/>
                  </a:cubicBezTo>
                  <a:cubicBezTo>
                    <a:pt x="217023" y="53406"/>
                    <a:pt x="217196" y="87142"/>
                    <a:pt x="219136" y="99108"/>
                  </a:cubicBezTo>
                  <a:cubicBezTo>
                    <a:pt x="220235" y="105862"/>
                    <a:pt x="217531" y="114128"/>
                    <a:pt x="220047" y="118797"/>
                  </a:cubicBezTo>
                  <a:cubicBezTo>
                    <a:pt x="225825" y="118952"/>
                    <a:pt x="240640" y="111490"/>
                    <a:pt x="242465" y="107889"/>
                  </a:cubicBezTo>
                  <a:cubicBezTo>
                    <a:pt x="241604" y="100444"/>
                    <a:pt x="227446" y="80557"/>
                    <a:pt x="233676" y="75485"/>
                  </a:cubicBezTo>
                  <a:cubicBezTo>
                    <a:pt x="241250" y="80601"/>
                    <a:pt x="248876" y="86544"/>
                    <a:pt x="256094" y="92142"/>
                  </a:cubicBezTo>
                  <a:cubicBezTo>
                    <a:pt x="261587" y="96412"/>
                    <a:pt x="264835" y="102471"/>
                    <a:pt x="271232" y="106074"/>
                  </a:cubicBezTo>
                  <a:cubicBezTo>
                    <a:pt x="274922" y="108152"/>
                    <a:pt x="288012" y="109812"/>
                    <a:pt x="290017" y="111529"/>
                  </a:cubicBezTo>
                  <a:cubicBezTo>
                    <a:pt x="293667" y="114661"/>
                    <a:pt x="300345" y="120416"/>
                    <a:pt x="297288" y="128791"/>
                  </a:cubicBezTo>
                  <a:cubicBezTo>
                    <a:pt x="293884" y="138147"/>
                    <a:pt x="282463" y="138986"/>
                    <a:pt x="273057" y="142424"/>
                  </a:cubicBezTo>
                  <a:cubicBezTo>
                    <a:pt x="261105" y="146794"/>
                    <a:pt x="249740" y="153645"/>
                    <a:pt x="238523" y="158185"/>
                  </a:cubicBezTo>
                  <a:cubicBezTo>
                    <a:pt x="232741" y="160520"/>
                    <a:pt x="225645" y="161835"/>
                    <a:pt x="220652" y="165151"/>
                  </a:cubicBezTo>
                  <a:cubicBezTo>
                    <a:pt x="220904" y="169319"/>
                    <a:pt x="219846" y="171797"/>
                    <a:pt x="219136" y="174835"/>
                  </a:cubicBezTo>
                  <a:cubicBezTo>
                    <a:pt x="216691" y="185207"/>
                    <a:pt x="217048" y="217603"/>
                    <a:pt x="219739" y="226639"/>
                  </a:cubicBezTo>
                  <a:cubicBezTo>
                    <a:pt x="221149" y="226639"/>
                    <a:pt x="222570" y="226639"/>
                    <a:pt x="223982" y="226639"/>
                  </a:cubicBezTo>
                  <a:cubicBezTo>
                    <a:pt x="233605" y="213455"/>
                    <a:pt x="248430" y="203087"/>
                    <a:pt x="260940" y="192716"/>
                  </a:cubicBezTo>
                  <a:cubicBezTo>
                    <a:pt x="265364" y="189044"/>
                    <a:pt x="268846" y="183323"/>
                    <a:pt x="272452" y="178781"/>
                  </a:cubicBezTo>
                  <a:cubicBezTo>
                    <a:pt x="276845" y="173229"/>
                    <a:pt x="282748" y="167901"/>
                    <a:pt x="288199" y="163332"/>
                  </a:cubicBezTo>
                  <a:cubicBezTo>
                    <a:pt x="293044" y="159276"/>
                    <a:pt x="296770" y="153688"/>
                    <a:pt x="301829" y="149696"/>
                  </a:cubicBezTo>
                  <a:cubicBezTo>
                    <a:pt x="303333" y="149869"/>
                    <a:pt x="303002" y="149638"/>
                    <a:pt x="303646" y="150607"/>
                  </a:cubicBezTo>
                  <a:cubicBezTo>
                    <a:pt x="303757" y="150707"/>
                    <a:pt x="303855" y="150805"/>
                    <a:pt x="303956" y="150909"/>
                  </a:cubicBezTo>
                  <a:cubicBezTo>
                    <a:pt x="302243" y="157443"/>
                    <a:pt x="296572" y="162879"/>
                    <a:pt x="293353" y="168179"/>
                  </a:cubicBezTo>
                  <a:cubicBezTo>
                    <a:pt x="291370" y="171415"/>
                    <a:pt x="290295" y="175853"/>
                    <a:pt x="287896" y="178781"/>
                  </a:cubicBezTo>
                  <a:cubicBezTo>
                    <a:pt x="287997" y="178981"/>
                    <a:pt x="288095" y="179179"/>
                    <a:pt x="288199" y="179381"/>
                  </a:cubicBezTo>
                  <a:cubicBezTo>
                    <a:pt x="289513" y="179381"/>
                    <a:pt x="290823" y="179381"/>
                    <a:pt x="292141" y="179381"/>
                  </a:cubicBezTo>
                  <a:cubicBezTo>
                    <a:pt x="293063" y="177491"/>
                    <a:pt x="308466" y="160817"/>
                    <a:pt x="311228" y="167873"/>
                  </a:cubicBezTo>
                  <a:cubicBezTo>
                    <a:pt x="312697" y="171634"/>
                    <a:pt x="307344" y="175235"/>
                    <a:pt x="306073" y="176962"/>
                  </a:cubicBezTo>
                  <a:cubicBezTo>
                    <a:pt x="301105" y="183763"/>
                    <a:pt x="296514" y="191981"/>
                    <a:pt x="292738" y="199682"/>
                  </a:cubicBezTo>
                  <a:cubicBezTo>
                    <a:pt x="288361" y="208628"/>
                    <a:pt x="281323" y="214042"/>
                    <a:pt x="276085" y="221793"/>
                  </a:cubicBezTo>
                  <a:cubicBezTo>
                    <a:pt x="266409" y="236110"/>
                    <a:pt x="256950" y="250017"/>
                    <a:pt x="246400" y="263596"/>
                  </a:cubicBezTo>
                  <a:cubicBezTo>
                    <a:pt x="237942" y="274471"/>
                    <a:pt x="222035" y="283572"/>
                    <a:pt x="218222" y="298131"/>
                  </a:cubicBezTo>
                  <a:cubicBezTo>
                    <a:pt x="214240" y="313388"/>
                    <a:pt x="213402" y="336978"/>
                    <a:pt x="216105" y="354176"/>
                  </a:cubicBezTo>
                  <a:cubicBezTo>
                    <a:pt x="216202" y="358510"/>
                    <a:pt x="216307" y="362859"/>
                    <a:pt x="216405" y="367194"/>
                  </a:cubicBezTo>
                  <a:cubicBezTo>
                    <a:pt x="216405" y="372043"/>
                    <a:pt x="216405" y="376888"/>
                    <a:pt x="216405" y="381738"/>
                  </a:cubicBezTo>
                  <a:cubicBezTo>
                    <a:pt x="216815" y="394157"/>
                    <a:pt x="217221" y="406574"/>
                    <a:pt x="217621" y="418997"/>
                  </a:cubicBezTo>
                  <a:cubicBezTo>
                    <a:pt x="218020" y="424650"/>
                    <a:pt x="218420" y="430305"/>
                    <a:pt x="218834" y="435964"/>
                  </a:cubicBezTo>
                  <a:cubicBezTo>
                    <a:pt x="218834" y="439899"/>
                    <a:pt x="218834" y="443833"/>
                    <a:pt x="218834" y="447783"/>
                  </a:cubicBezTo>
                  <a:cubicBezTo>
                    <a:pt x="220588" y="456038"/>
                    <a:pt x="220569" y="468361"/>
                    <a:pt x="218834" y="476853"/>
                  </a:cubicBezTo>
                  <a:cubicBezTo>
                    <a:pt x="218539" y="491490"/>
                    <a:pt x="218222" y="506140"/>
                    <a:pt x="217919" y="520776"/>
                  </a:cubicBezTo>
                  <a:cubicBezTo>
                    <a:pt x="214990" y="539464"/>
                    <a:pt x="223549" y="554760"/>
                    <a:pt x="220652" y="571969"/>
                  </a:cubicBezTo>
                  <a:cubicBezTo>
                    <a:pt x="219558" y="578421"/>
                    <a:pt x="220782" y="585033"/>
                    <a:pt x="216707" y="588328"/>
                  </a:cubicBezTo>
                  <a:cubicBezTo>
                    <a:pt x="212732" y="591552"/>
                    <a:pt x="197407" y="590696"/>
                    <a:pt x="192173" y="588632"/>
                  </a:cubicBezTo>
                  <a:cubicBezTo>
                    <a:pt x="188788" y="587290"/>
                    <a:pt x="186622" y="584857"/>
                    <a:pt x="182478" y="583787"/>
                  </a:cubicBezTo>
                  <a:cubicBezTo>
                    <a:pt x="178712" y="573956"/>
                    <a:pt x="169233" y="567346"/>
                    <a:pt x="167031" y="556830"/>
                  </a:cubicBezTo>
                  <a:cubicBezTo>
                    <a:pt x="166933" y="539356"/>
                    <a:pt x="166829" y="521885"/>
                    <a:pt x="166731" y="504425"/>
                  </a:cubicBezTo>
                  <a:cubicBezTo>
                    <a:pt x="163895" y="488311"/>
                    <a:pt x="163326" y="464851"/>
                    <a:pt x="165514" y="447467"/>
                  </a:cubicBezTo>
                  <a:cubicBezTo>
                    <a:pt x="165418" y="435654"/>
                    <a:pt x="165312" y="423844"/>
                    <a:pt x="165216" y="412031"/>
                  </a:cubicBezTo>
                  <a:cubicBezTo>
                    <a:pt x="166796" y="402377"/>
                    <a:pt x="166289" y="390809"/>
                    <a:pt x="167945" y="380520"/>
                  </a:cubicBezTo>
                  <a:cubicBezTo>
                    <a:pt x="168042" y="376489"/>
                    <a:pt x="168146" y="372443"/>
                    <a:pt x="168247" y="368407"/>
                  </a:cubicBezTo>
                  <a:cubicBezTo>
                    <a:pt x="169370" y="365652"/>
                    <a:pt x="170345" y="365997"/>
                    <a:pt x="169460" y="362045"/>
                  </a:cubicBezTo>
                  <a:cubicBezTo>
                    <a:pt x="168146" y="361843"/>
                    <a:pt x="166829" y="361645"/>
                    <a:pt x="165514" y="361445"/>
                  </a:cubicBezTo>
                  <a:cubicBezTo>
                    <a:pt x="164914" y="362960"/>
                    <a:pt x="164309" y="364475"/>
                    <a:pt x="163699" y="365987"/>
                  </a:cubicBezTo>
                  <a:cubicBezTo>
                    <a:pt x="161662" y="369037"/>
                    <a:pt x="158055" y="372359"/>
                    <a:pt x="155521" y="375077"/>
                  </a:cubicBezTo>
                  <a:cubicBezTo>
                    <a:pt x="154512" y="377288"/>
                    <a:pt x="153501" y="379513"/>
                    <a:pt x="152489" y="381738"/>
                  </a:cubicBezTo>
                  <a:cubicBezTo>
                    <a:pt x="145548" y="390133"/>
                    <a:pt x="137704" y="398543"/>
                    <a:pt x="131581" y="407485"/>
                  </a:cubicBezTo>
                  <a:cubicBezTo>
                    <a:pt x="128762" y="411607"/>
                    <a:pt x="128010" y="415877"/>
                    <a:pt x="125533" y="420513"/>
                  </a:cubicBezTo>
                  <a:cubicBezTo>
                    <a:pt x="122120" y="426889"/>
                    <a:pt x="116778" y="430971"/>
                    <a:pt x="110985" y="435046"/>
                  </a:cubicBezTo>
                  <a:cubicBezTo>
                    <a:pt x="106380" y="438297"/>
                    <a:pt x="100060" y="447092"/>
                    <a:pt x="91002" y="444136"/>
                  </a:cubicBezTo>
                  <a:cubicBezTo>
                    <a:pt x="85202" y="442246"/>
                    <a:pt x="84125" y="435460"/>
                    <a:pt x="81300" y="430507"/>
                  </a:cubicBezTo>
                  <a:cubicBezTo>
                    <a:pt x="76199" y="421532"/>
                    <a:pt x="64484" y="408845"/>
                    <a:pt x="73128" y="395976"/>
                  </a:cubicBezTo>
                  <a:cubicBezTo>
                    <a:pt x="97129" y="360220"/>
                    <a:pt x="120785" y="323857"/>
                    <a:pt x="143400" y="286619"/>
                  </a:cubicBezTo>
                  <a:cubicBezTo>
                    <a:pt x="148627" y="278025"/>
                    <a:pt x="152825" y="267898"/>
                    <a:pt x="158545" y="259356"/>
                  </a:cubicBezTo>
                  <a:cubicBezTo>
                    <a:pt x="162455" y="253530"/>
                    <a:pt x="168016" y="247714"/>
                    <a:pt x="170061" y="240268"/>
                  </a:cubicBezTo>
                  <a:cubicBezTo>
                    <a:pt x="171383" y="235462"/>
                    <a:pt x="170558" y="228975"/>
                    <a:pt x="169759" y="223910"/>
                  </a:cubicBezTo>
                  <a:cubicBezTo>
                    <a:pt x="168513" y="216081"/>
                    <a:pt x="169884" y="205432"/>
                    <a:pt x="170976" y="199380"/>
                  </a:cubicBezTo>
                  <a:cubicBezTo>
                    <a:pt x="171479" y="196539"/>
                    <a:pt x="169906" y="191078"/>
                    <a:pt x="169759" y="188464"/>
                  </a:cubicBezTo>
                  <a:cubicBezTo>
                    <a:pt x="168402" y="187838"/>
                    <a:pt x="166378" y="186704"/>
                    <a:pt x="164003" y="187265"/>
                  </a:cubicBezTo>
                  <a:cubicBezTo>
                    <a:pt x="160579" y="188058"/>
                    <a:pt x="155970" y="191088"/>
                    <a:pt x="152791" y="192716"/>
                  </a:cubicBezTo>
                  <a:cubicBezTo>
                    <a:pt x="146626" y="195862"/>
                    <a:pt x="138699" y="197140"/>
                    <a:pt x="132802" y="199977"/>
                  </a:cubicBezTo>
                  <a:cubicBezTo>
                    <a:pt x="127056" y="202753"/>
                    <a:pt x="121796" y="202867"/>
                    <a:pt x="114934" y="204829"/>
                  </a:cubicBezTo>
                  <a:cubicBezTo>
                    <a:pt x="112199" y="206044"/>
                    <a:pt x="109469" y="207249"/>
                    <a:pt x="106748" y="208466"/>
                  </a:cubicBezTo>
                  <a:cubicBezTo>
                    <a:pt x="104926" y="208668"/>
                    <a:pt x="103115" y="208869"/>
                    <a:pt x="101302" y="209067"/>
                  </a:cubicBezTo>
                  <a:cubicBezTo>
                    <a:pt x="100388" y="209880"/>
                    <a:pt x="99483" y="210681"/>
                    <a:pt x="98569" y="211493"/>
                  </a:cubicBezTo>
                  <a:cubicBezTo>
                    <a:pt x="87557" y="216958"/>
                    <a:pt x="74308" y="218434"/>
                    <a:pt x="63743" y="223614"/>
                  </a:cubicBezTo>
                  <a:cubicBezTo>
                    <a:pt x="60599" y="224212"/>
                    <a:pt x="57472" y="224828"/>
                    <a:pt x="54342" y="225425"/>
                  </a:cubicBezTo>
                  <a:cubicBezTo>
                    <a:pt x="48389" y="227646"/>
                    <a:pt x="36195" y="233187"/>
                    <a:pt x="27379" y="231492"/>
                  </a:cubicBezTo>
                  <a:cubicBezTo>
                    <a:pt x="20848" y="230224"/>
                    <a:pt x="14689" y="226923"/>
                    <a:pt x="10117" y="223614"/>
                  </a:cubicBezTo>
                  <a:cubicBezTo>
                    <a:pt x="7078" y="221414"/>
                    <a:pt x="3903" y="220188"/>
                    <a:pt x="1937" y="216950"/>
                  </a:cubicBezTo>
                  <a:cubicBezTo>
                    <a:pt x="0" y="213750"/>
                    <a:pt x="1042" y="206111"/>
                    <a:pt x="2241" y="203314"/>
                  </a:cubicBezTo>
                  <a:cubicBezTo>
                    <a:pt x="3338" y="200780"/>
                    <a:pt x="3183" y="198307"/>
                    <a:pt x="4666" y="196352"/>
                  </a:cubicBezTo>
                  <a:cubicBezTo>
                    <a:pt x="9285" y="190232"/>
                    <a:pt x="26119" y="189599"/>
                    <a:pt x="34654" y="187265"/>
                  </a:cubicBezTo>
                  <a:cubicBezTo>
                    <a:pt x="45548" y="184277"/>
                    <a:pt x="58490" y="180317"/>
                    <a:pt x="69488" y="177570"/>
                  </a:cubicBezTo>
                  <a:cubicBezTo>
                    <a:pt x="72720" y="177167"/>
                    <a:pt x="75950" y="176757"/>
                    <a:pt x="79182" y="176350"/>
                  </a:cubicBezTo>
                  <a:cubicBezTo>
                    <a:pt x="95351" y="171112"/>
                    <a:pt x="111644" y="162720"/>
                    <a:pt x="127952" y="156964"/>
                  </a:cubicBezTo>
                  <a:cubicBezTo>
                    <a:pt x="135858" y="154178"/>
                    <a:pt x="142925" y="154455"/>
                    <a:pt x="150974" y="152122"/>
                  </a:cubicBezTo>
                  <a:cubicBezTo>
                    <a:pt x="154542" y="151082"/>
                    <a:pt x="157803" y="147432"/>
                    <a:pt x="160972" y="146057"/>
                  </a:cubicBezTo>
                  <a:cubicBezTo>
                    <a:pt x="163585" y="144937"/>
                    <a:pt x="166054" y="145095"/>
                    <a:pt x="167636" y="143039"/>
                  </a:cubicBezTo>
                  <a:cubicBezTo>
                    <a:pt x="173330" y="135602"/>
                    <a:pt x="171577" y="123149"/>
                    <a:pt x="171577" y="110315"/>
                  </a:cubicBezTo>
                  <a:cubicBezTo>
                    <a:pt x="171569" y="86807"/>
                    <a:pt x="170976" y="63706"/>
                    <a:pt x="170976" y="40039"/>
                  </a:cubicBezTo>
                  <a:cubicBezTo>
                    <a:pt x="170972" y="29938"/>
                    <a:pt x="169421" y="15341"/>
                    <a:pt x="173387" y="8543"/>
                  </a:cubicBezTo>
                  <a:cubicBezTo>
                    <a:pt x="178377" y="0"/>
                    <a:pt x="182949" y="3633"/>
                    <a:pt x="192173" y="59"/>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5" name="Shape 1367">
              <a:extLst>
                <a:ext uri="{FF2B5EF4-FFF2-40B4-BE49-F238E27FC236}">
                  <a16:creationId xmlns:a16="http://schemas.microsoft.com/office/drawing/2014/main" id="{3F75BD77-10E2-00BC-92BC-BF4DB537E978}"/>
                </a:ext>
              </a:extLst>
            </p:cNvPr>
            <p:cNvSpPr/>
            <p:nvPr/>
          </p:nvSpPr>
          <p:spPr bwMode="auto">
            <a:xfrm>
              <a:off x="9919928" y="5135408"/>
              <a:ext cx="85725" cy="34925"/>
            </a:xfrm>
            <a:custGeom>
              <a:avLst/>
              <a:gdLst/>
              <a:ahLst/>
              <a:cxnLst/>
              <a:rect l="0" t="0" r="0" b="0"/>
              <a:pathLst>
                <a:path w="220521" h="91509">
                  <a:moveTo>
                    <a:pt x="156294" y="390"/>
                  </a:moveTo>
                  <a:cubicBezTo>
                    <a:pt x="167804" y="588"/>
                    <a:pt x="179308" y="789"/>
                    <a:pt x="190825" y="987"/>
                  </a:cubicBezTo>
                  <a:cubicBezTo>
                    <a:pt x="196772" y="1002"/>
                    <a:pt x="205197" y="0"/>
                    <a:pt x="209300" y="2207"/>
                  </a:cubicBezTo>
                  <a:cubicBezTo>
                    <a:pt x="220521" y="8230"/>
                    <a:pt x="210449" y="31177"/>
                    <a:pt x="204455" y="35526"/>
                  </a:cubicBezTo>
                  <a:cubicBezTo>
                    <a:pt x="195340" y="42142"/>
                    <a:pt x="191037" y="35983"/>
                    <a:pt x="183553" y="34918"/>
                  </a:cubicBezTo>
                  <a:cubicBezTo>
                    <a:pt x="178712" y="35932"/>
                    <a:pt x="173858" y="36944"/>
                    <a:pt x="169009" y="37952"/>
                  </a:cubicBezTo>
                  <a:cubicBezTo>
                    <a:pt x="161396" y="40210"/>
                    <a:pt x="153540" y="45595"/>
                    <a:pt x="145990" y="48251"/>
                  </a:cubicBezTo>
                  <a:cubicBezTo>
                    <a:pt x="140741" y="49465"/>
                    <a:pt x="135482" y="50671"/>
                    <a:pt x="130233" y="51891"/>
                  </a:cubicBezTo>
                  <a:cubicBezTo>
                    <a:pt x="120575" y="55239"/>
                    <a:pt x="111092" y="60625"/>
                    <a:pt x="101455" y="64603"/>
                  </a:cubicBezTo>
                  <a:cubicBezTo>
                    <a:pt x="98258" y="65935"/>
                    <a:pt x="94788" y="64739"/>
                    <a:pt x="90857" y="65815"/>
                  </a:cubicBezTo>
                  <a:cubicBezTo>
                    <a:pt x="79588" y="68908"/>
                    <a:pt x="68943" y="74074"/>
                    <a:pt x="57538" y="77930"/>
                  </a:cubicBezTo>
                  <a:cubicBezTo>
                    <a:pt x="51779" y="79352"/>
                    <a:pt x="46026" y="80763"/>
                    <a:pt x="40273" y="82182"/>
                  </a:cubicBezTo>
                  <a:cubicBezTo>
                    <a:pt x="39157" y="83387"/>
                    <a:pt x="38042" y="84601"/>
                    <a:pt x="36943" y="85806"/>
                  </a:cubicBezTo>
                  <a:cubicBezTo>
                    <a:pt x="30417" y="88608"/>
                    <a:pt x="10771" y="91509"/>
                    <a:pt x="3925" y="87027"/>
                  </a:cubicBezTo>
                  <a:cubicBezTo>
                    <a:pt x="0" y="74449"/>
                    <a:pt x="10973" y="70424"/>
                    <a:pt x="17554" y="64603"/>
                  </a:cubicBezTo>
                  <a:cubicBezTo>
                    <a:pt x="21121" y="61449"/>
                    <a:pt x="24383" y="57946"/>
                    <a:pt x="28152" y="54915"/>
                  </a:cubicBezTo>
                  <a:cubicBezTo>
                    <a:pt x="31280" y="52186"/>
                    <a:pt x="34416" y="49465"/>
                    <a:pt x="37545" y="46736"/>
                  </a:cubicBezTo>
                  <a:cubicBezTo>
                    <a:pt x="41897" y="44025"/>
                    <a:pt x="46686" y="43363"/>
                    <a:pt x="50871" y="40673"/>
                  </a:cubicBezTo>
                  <a:cubicBezTo>
                    <a:pt x="59101" y="35396"/>
                    <a:pt x="67893" y="29023"/>
                    <a:pt x="77526" y="25230"/>
                  </a:cubicBezTo>
                  <a:cubicBezTo>
                    <a:pt x="82271" y="23609"/>
                    <a:pt x="87019" y="21996"/>
                    <a:pt x="91760" y="20374"/>
                  </a:cubicBezTo>
                  <a:cubicBezTo>
                    <a:pt x="98139" y="17223"/>
                    <a:pt x="105577" y="12741"/>
                    <a:pt x="112971" y="10690"/>
                  </a:cubicBezTo>
                  <a:cubicBezTo>
                    <a:pt x="118317" y="9678"/>
                    <a:pt x="123674" y="8669"/>
                    <a:pt x="129035" y="7658"/>
                  </a:cubicBezTo>
                  <a:cubicBezTo>
                    <a:pt x="131446" y="6646"/>
                    <a:pt x="133869" y="5645"/>
                    <a:pt x="136296" y="4627"/>
                  </a:cubicBezTo>
                  <a:cubicBezTo>
                    <a:pt x="139529" y="4226"/>
                    <a:pt x="142762" y="3820"/>
                    <a:pt x="145990" y="3414"/>
                  </a:cubicBezTo>
                  <a:cubicBezTo>
                    <a:pt x="146902" y="2614"/>
                    <a:pt x="147813" y="1807"/>
                    <a:pt x="148716" y="987"/>
                  </a:cubicBezTo>
                  <a:cubicBezTo>
                    <a:pt x="151236" y="789"/>
                    <a:pt x="153767" y="588"/>
                    <a:pt x="156294" y="39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6" name="Shape 1368">
              <a:extLst>
                <a:ext uri="{FF2B5EF4-FFF2-40B4-BE49-F238E27FC236}">
                  <a16:creationId xmlns:a16="http://schemas.microsoft.com/office/drawing/2014/main" id="{CA277A72-8C0C-FB1C-334B-CA032D71A1CA}"/>
                </a:ext>
              </a:extLst>
            </p:cNvPr>
            <p:cNvSpPr/>
            <p:nvPr/>
          </p:nvSpPr>
          <p:spPr bwMode="auto">
            <a:xfrm>
              <a:off x="10161228" y="5121121"/>
              <a:ext cx="285750" cy="279399"/>
            </a:xfrm>
            <a:custGeom>
              <a:avLst/>
              <a:gdLst/>
              <a:ahLst/>
              <a:cxnLst/>
              <a:rect l="0" t="0" r="0" b="0"/>
              <a:pathLst>
                <a:path w="745168" h="728663">
                  <a:moveTo>
                    <a:pt x="190243" y="5166"/>
                  </a:moveTo>
                  <a:cubicBezTo>
                    <a:pt x="212465" y="0"/>
                    <a:pt x="223043" y="18069"/>
                    <a:pt x="228100" y="33938"/>
                  </a:cubicBezTo>
                  <a:cubicBezTo>
                    <a:pt x="234210" y="53115"/>
                    <a:pt x="235210" y="85058"/>
                    <a:pt x="232650" y="108160"/>
                  </a:cubicBezTo>
                  <a:cubicBezTo>
                    <a:pt x="232952" y="120983"/>
                    <a:pt x="233249" y="133798"/>
                    <a:pt x="233559" y="146629"/>
                  </a:cubicBezTo>
                  <a:cubicBezTo>
                    <a:pt x="231715" y="159092"/>
                    <a:pt x="231848" y="175076"/>
                    <a:pt x="233559" y="186610"/>
                  </a:cubicBezTo>
                  <a:cubicBezTo>
                    <a:pt x="238827" y="188237"/>
                    <a:pt x="241298" y="185523"/>
                    <a:pt x="245672" y="184490"/>
                  </a:cubicBezTo>
                  <a:cubicBezTo>
                    <a:pt x="250719" y="184288"/>
                    <a:pt x="255774" y="184090"/>
                    <a:pt x="260821" y="183882"/>
                  </a:cubicBezTo>
                  <a:cubicBezTo>
                    <a:pt x="265767" y="182269"/>
                    <a:pt x="270714" y="180656"/>
                    <a:pt x="275664" y="179043"/>
                  </a:cubicBezTo>
                  <a:cubicBezTo>
                    <a:pt x="298336" y="173567"/>
                    <a:pt x="317999" y="184883"/>
                    <a:pt x="323824" y="199945"/>
                  </a:cubicBezTo>
                  <a:cubicBezTo>
                    <a:pt x="326056" y="205694"/>
                    <a:pt x="329171" y="213092"/>
                    <a:pt x="325944" y="220541"/>
                  </a:cubicBezTo>
                  <a:cubicBezTo>
                    <a:pt x="324844" y="222160"/>
                    <a:pt x="323727" y="223773"/>
                    <a:pt x="322611" y="225386"/>
                  </a:cubicBezTo>
                  <a:cubicBezTo>
                    <a:pt x="320177" y="230843"/>
                    <a:pt x="318953" y="235836"/>
                    <a:pt x="315947" y="240836"/>
                  </a:cubicBezTo>
                  <a:cubicBezTo>
                    <a:pt x="314058" y="243991"/>
                    <a:pt x="305882" y="244131"/>
                    <a:pt x="301709" y="245075"/>
                  </a:cubicBezTo>
                  <a:cubicBezTo>
                    <a:pt x="289434" y="247867"/>
                    <a:pt x="276406" y="248758"/>
                    <a:pt x="265064" y="251745"/>
                  </a:cubicBezTo>
                  <a:cubicBezTo>
                    <a:pt x="261937" y="252152"/>
                    <a:pt x="258800" y="252551"/>
                    <a:pt x="255665" y="252951"/>
                  </a:cubicBezTo>
                  <a:cubicBezTo>
                    <a:pt x="254557" y="253757"/>
                    <a:pt x="253444" y="254574"/>
                    <a:pt x="252335" y="255374"/>
                  </a:cubicBezTo>
                  <a:cubicBezTo>
                    <a:pt x="243530" y="258492"/>
                    <a:pt x="233655" y="258751"/>
                    <a:pt x="229320" y="266286"/>
                  </a:cubicBezTo>
                  <a:cubicBezTo>
                    <a:pt x="226985" y="270315"/>
                    <a:pt x="227805" y="278277"/>
                    <a:pt x="227805" y="284455"/>
                  </a:cubicBezTo>
                  <a:cubicBezTo>
                    <a:pt x="227805" y="298930"/>
                    <a:pt x="228435" y="315972"/>
                    <a:pt x="230527" y="327467"/>
                  </a:cubicBezTo>
                  <a:cubicBezTo>
                    <a:pt x="230321" y="332525"/>
                    <a:pt x="230119" y="337569"/>
                    <a:pt x="229922" y="342619"/>
                  </a:cubicBezTo>
                  <a:cubicBezTo>
                    <a:pt x="230527" y="342926"/>
                    <a:pt x="231132" y="343228"/>
                    <a:pt x="231732" y="343524"/>
                  </a:cubicBezTo>
                  <a:cubicBezTo>
                    <a:pt x="242086" y="341040"/>
                    <a:pt x="256774" y="318727"/>
                    <a:pt x="266271" y="312027"/>
                  </a:cubicBezTo>
                  <a:cubicBezTo>
                    <a:pt x="268229" y="312089"/>
                    <a:pt x="269360" y="312503"/>
                    <a:pt x="270508" y="313233"/>
                  </a:cubicBezTo>
                  <a:cubicBezTo>
                    <a:pt x="270921" y="313943"/>
                    <a:pt x="271321" y="314651"/>
                    <a:pt x="271722" y="315354"/>
                  </a:cubicBezTo>
                  <a:cubicBezTo>
                    <a:pt x="270800" y="318443"/>
                    <a:pt x="270425" y="320501"/>
                    <a:pt x="268694" y="322626"/>
                  </a:cubicBezTo>
                  <a:cubicBezTo>
                    <a:pt x="265709" y="326287"/>
                    <a:pt x="252267" y="334462"/>
                    <a:pt x="254460" y="339891"/>
                  </a:cubicBezTo>
                  <a:cubicBezTo>
                    <a:pt x="254867" y="340092"/>
                    <a:pt x="255265" y="340290"/>
                    <a:pt x="255665" y="340492"/>
                  </a:cubicBezTo>
                  <a:cubicBezTo>
                    <a:pt x="257865" y="339945"/>
                    <a:pt x="258401" y="338343"/>
                    <a:pt x="260220" y="337770"/>
                  </a:cubicBezTo>
                  <a:cubicBezTo>
                    <a:pt x="262337" y="337472"/>
                    <a:pt x="264450" y="337162"/>
                    <a:pt x="266573" y="336860"/>
                  </a:cubicBezTo>
                  <a:cubicBezTo>
                    <a:pt x="270425" y="335147"/>
                    <a:pt x="276210" y="326034"/>
                    <a:pt x="281415" y="327777"/>
                  </a:cubicBezTo>
                  <a:cubicBezTo>
                    <a:pt x="281718" y="327979"/>
                    <a:pt x="282022" y="328177"/>
                    <a:pt x="282328" y="328379"/>
                  </a:cubicBezTo>
                  <a:cubicBezTo>
                    <a:pt x="281675" y="334372"/>
                    <a:pt x="275648" y="339939"/>
                    <a:pt x="272334" y="343826"/>
                  </a:cubicBezTo>
                  <a:cubicBezTo>
                    <a:pt x="269701" y="347670"/>
                    <a:pt x="267078" y="351512"/>
                    <a:pt x="264450" y="355342"/>
                  </a:cubicBezTo>
                  <a:cubicBezTo>
                    <a:pt x="259207" y="361095"/>
                    <a:pt x="253948" y="366855"/>
                    <a:pt x="248703" y="372612"/>
                  </a:cubicBezTo>
                  <a:cubicBezTo>
                    <a:pt x="247284" y="374423"/>
                    <a:pt x="245873" y="376240"/>
                    <a:pt x="244459" y="378055"/>
                  </a:cubicBezTo>
                  <a:cubicBezTo>
                    <a:pt x="241240" y="380578"/>
                    <a:pt x="229314" y="387562"/>
                    <a:pt x="227805" y="390486"/>
                  </a:cubicBezTo>
                  <a:cubicBezTo>
                    <a:pt x="222174" y="401613"/>
                    <a:pt x="231455" y="420467"/>
                    <a:pt x="226289" y="431673"/>
                  </a:cubicBezTo>
                  <a:cubicBezTo>
                    <a:pt x="224874" y="432487"/>
                    <a:pt x="223457" y="433296"/>
                    <a:pt x="222045" y="434100"/>
                  </a:cubicBezTo>
                  <a:cubicBezTo>
                    <a:pt x="221966" y="473830"/>
                    <a:pt x="222650" y="512933"/>
                    <a:pt x="222650" y="553451"/>
                  </a:cubicBezTo>
                  <a:cubicBezTo>
                    <a:pt x="222650" y="567613"/>
                    <a:pt x="219946" y="595351"/>
                    <a:pt x="225372" y="604336"/>
                  </a:cubicBezTo>
                  <a:cubicBezTo>
                    <a:pt x="229616" y="601298"/>
                    <a:pt x="235487" y="601449"/>
                    <a:pt x="240830" y="598893"/>
                  </a:cubicBezTo>
                  <a:cubicBezTo>
                    <a:pt x="249441" y="594764"/>
                    <a:pt x="259489" y="589986"/>
                    <a:pt x="268088" y="584955"/>
                  </a:cubicBezTo>
                  <a:cubicBezTo>
                    <a:pt x="273431" y="581833"/>
                    <a:pt x="277995" y="578240"/>
                    <a:pt x="282636" y="574657"/>
                  </a:cubicBezTo>
                  <a:cubicBezTo>
                    <a:pt x="284047" y="574258"/>
                    <a:pt x="285455" y="573844"/>
                    <a:pt x="286866" y="573444"/>
                  </a:cubicBezTo>
                  <a:cubicBezTo>
                    <a:pt x="288282" y="572232"/>
                    <a:pt x="289692" y="571025"/>
                    <a:pt x="291111" y="569808"/>
                  </a:cubicBezTo>
                  <a:cubicBezTo>
                    <a:pt x="293732" y="569006"/>
                    <a:pt x="296363" y="568196"/>
                    <a:pt x="298995" y="567397"/>
                  </a:cubicBezTo>
                  <a:cubicBezTo>
                    <a:pt x="300399" y="566078"/>
                    <a:pt x="301813" y="564761"/>
                    <a:pt x="303226" y="563447"/>
                  </a:cubicBezTo>
                  <a:cubicBezTo>
                    <a:pt x="304543" y="563048"/>
                    <a:pt x="305857" y="562640"/>
                    <a:pt x="307160" y="562242"/>
                  </a:cubicBezTo>
                  <a:cubicBezTo>
                    <a:pt x="311826" y="559520"/>
                    <a:pt x="316340" y="554634"/>
                    <a:pt x="321096" y="551636"/>
                  </a:cubicBezTo>
                  <a:cubicBezTo>
                    <a:pt x="332622" y="544378"/>
                    <a:pt x="344646" y="538701"/>
                    <a:pt x="355637" y="531033"/>
                  </a:cubicBezTo>
                  <a:cubicBezTo>
                    <a:pt x="359752" y="528160"/>
                    <a:pt x="361553" y="520982"/>
                    <a:pt x="365023" y="518318"/>
                  </a:cubicBezTo>
                  <a:cubicBezTo>
                    <a:pt x="369476" y="514895"/>
                    <a:pt x="372925" y="510855"/>
                    <a:pt x="377137" y="507403"/>
                  </a:cubicBezTo>
                  <a:cubicBezTo>
                    <a:pt x="379581" y="505416"/>
                    <a:pt x="383073" y="504436"/>
                    <a:pt x="385014" y="501960"/>
                  </a:cubicBezTo>
                  <a:cubicBezTo>
                    <a:pt x="385014" y="500948"/>
                    <a:pt x="385014" y="499933"/>
                    <a:pt x="385014" y="498928"/>
                  </a:cubicBezTo>
                  <a:cubicBezTo>
                    <a:pt x="381413" y="492412"/>
                    <a:pt x="365821" y="486969"/>
                    <a:pt x="358669" y="483174"/>
                  </a:cubicBezTo>
                  <a:cubicBezTo>
                    <a:pt x="340222" y="473400"/>
                    <a:pt x="323921" y="458954"/>
                    <a:pt x="304740" y="450458"/>
                  </a:cubicBezTo>
                  <a:cubicBezTo>
                    <a:pt x="293609" y="445530"/>
                    <a:pt x="275908" y="440111"/>
                    <a:pt x="269604" y="430770"/>
                  </a:cubicBezTo>
                  <a:cubicBezTo>
                    <a:pt x="270173" y="421017"/>
                    <a:pt x="276610" y="411160"/>
                    <a:pt x="287176" y="412597"/>
                  </a:cubicBezTo>
                  <a:cubicBezTo>
                    <a:pt x="289930" y="412971"/>
                    <a:pt x="297986" y="417849"/>
                    <a:pt x="300806" y="419559"/>
                  </a:cubicBezTo>
                  <a:cubicBezTo>
                    <a:pt x="304032" y="422080"/>
                    <a:pt x="307264" y="424617"/>
                    <a:pt x="310497" y="427130"/>
                  </a:cubicBezTo>
                  <a:cubicBezTo>
                    <a:pt x="318586" y="431086"/>
                    <a:pt x="327597" y="432195"/>
                    <a:pt x="335338" y="436828"/>
                  </a:cubicBezTo>
                  <a:cubicBezTo>
                    <a:pt x="349218" y="445134"/>
                    <a:pt x="364055" y="453849"/>
                    <a:pt x="379570" y="460160"/>
                  </a:cubicBezTo>
                  <a:cubicBezTo>
                    <a:pt x="385679" y="462637"/>
                    <a:pt x="398265" y="473775"/>
                    <a:pt x="405616" y="471355"/>
                  </a:cubicBezTo>
                  <a:cubicBezTo>
                    <a:pt x="413507" y="468771"/>
                    <a:pt x="414072" y="458302"/>
                    <a:pt x="418346" y="451974"/>
                  </a:cubicBezTo>
                  <a:cubicBezTo>
                    <a:pt x="421744" y="446934"/>
                    <a:pt x="426562" y="443406"/>
                    <a:pt x="430461" y="438941"/>
                  </a:cubicBezTo>
                  <a:cubicBezTo>
                    <a:pt x="433484" y="435471"/>
                    <a:pt x="434420" y="431061"/>
                    <a:pt x="436814" y="426828"/>
                  </a:cubicBezTo>
                  <a:cubicBezTo>
                    <a:pt x="440716" y="419970"/>
                    <a:pt x="446167" y="411668"/>
                    <a:pt x="448629" y="403813"/>
                  </a:cubicBezTo>
                  <a:cubicBezTo>
                    <a:pt x="450249" y="398647"/>
                    <a:pt x="449954" y="394705"/>
                    <a:pt x="451665" y="389874"/>
                  </a:cubicBezTo>
                  <a:cubicBezTo>
                    <a:pt x="453277" y="387252"/>
                    <a:pt x="454889" y="384621"/>
                    <a:pt x="456505" y="382003"/>
                  </a:cubicBezTo>
                  <a:cubicBezTo>
                    <a:pt x="456912" y="380182"/>
                    <a:pt x="457312" y="378371"/>
                    <a:pt x="457719" y="376546"/>
                  </a:cubicBezTo>
                  <a:cubicBezTo>
                    <a:pt x="456308" y="375838"/>
                    <a:pt x="454889" y="375131"/>
                    <a:pt x="453474" y="374423"/>
                  </a:cubicBezTo>
                  <a:cubicBezTo>
                    <a:pt x="444629" y="378789"/>
                    <a:pt x="436793" y="385137"/>
                    <a:pt x="429247" y="391086"/>
                  </a:cubicBezTo>
                  <a:cubicBezTo>
                    <a:pt x="426118" y="394118"/>
                    <a:pt x="422983" y="397149"/>
                    <a:pt x="419855" y="400166"/>
                  </a:cubicBezTo>
                  <a:cubicBezTo>
                    <a:pt x="416311" y="401182"/>
                    <a:pt x="412783" y="402200"/>
                    <a:pt x="409255" y="403201"/>
                  </a:cubicBezTo>
                  <a:cubicBezTo>
                    <a:pt x="400515" y="407734"/>
                    <a:pt x="399316" y="408972"/>
                    <a:pt x="389250" y="405630"/>
                  </a:cubicBezTo>
                  <a:cubicBezTo>
                    <a:pt x="387335" y="405026"/>
                    <a:pt x="385420" y="404414"/>
                    <a:pt x="383498" y="403813"/>
                  </a:cubicBezTo>
                  <a:cubicBezTo>
                    <a:pt x="373721" y="394679"/>
                    <a:pt x="379711" y="381762"/>
                    <a:pt x="382601" y="371095"/>
                  </a:cubicBezTo>
                  <a:cubicBezTo>
                    <a:pt x="383602" y="361804"/>
                    <a:pt x="384614" y="352509"/>
                    <a:pt x="385621" y="343228"/>
                  </a:cubicBezTo>
                  <a:cubicBezTo>
                    <a:pt x="387221" y="335881"/>
                    <a:pt x="390716" y="329192"/>
                    <a:pt x="392898" y="322626"/>
                  </a:cubicBezTo>
                  <a:cubicBezTo>
                    <a:pt x="392998" y="320509"/>
                    <a:pt x="393095" y="318381"/>
                    <a:pt x="393200" y="316264"/>
                  </a:cubicBezTo>
                  <a:cubicBezTo>
                    <a:pt x="394226" y="310464"/>
                    <a:pt x="395017" y="304312"/>
                    <a:pt x="395619" y="298700"/>
                  </a:cubicBezTo>
                  <a:cubicBezTo>
                    <a:pt x="390903" y="293375"/>
                    <a:pt x="376672" y="300104"/>
                    <a:pt x="371686" y="301422"/>
                  </a:cubicBezTo>
                  <a:cubicBezTo>
                    <a:pt x="363141" y="303690"/>
                    <a:pt x="352682" y="305144"/>
                    <a:pt x="344722" y="306879"/>
                  </a:cubicBezTo>
                  <a:cubicBezTo>
                    <a:pt x="342112" y="307077"/>
                    <a:pt x="339478" y="307279"/>
                    <a:pt x="336852" y="307477"/>
                  </a:cubicBezTo>
                  <a:cubicBezTo>
                    <a:pt x="330512" y="309544"/>
                    <a:pt x="319396" y="312711"/>
                    <a:pt x="311710" y="309299"/>
                  </a:cubicBezTo>
                  <a:cubicBezTo>
                    <a:pt x="309324" y="308241"/>
                    <a:pt x="309154" y="305105"/>
                    <a:pt x="307160" y="303844"/>
                  </a:cubicBezTo>
                  <a:cubicBezTo>
                    <a:pt x="301511" y="300280"/>
                    <a:pt x="296022" y="300374"/>
                    <a:pt x="294751" y="292331"/>
                  </a:cubicBezTo>
                  <a:cubicBezTo>
                    <a:pt x="293181" y="282449"/>
                    <a:pt x="303736" y="275462"/>
                    <a:pt x="310191" y="273546"/>
                  </a:cubicBezTo>
                  <a:cubicBezTo>
                    <a:pt x="313831" y="273546"/>
                    <a:pt x="317464" y="273546"/>
                    <a:pt x="321096" y="273546"/>
                  </a:cubicBezTo>
                  <a:cubicBezTo>
                    <a:pt x="339106" y="270484"/>
                    <a:pt x="360225" y="267625"/>
                    <a:pt x="378055" y="263251"/>
                  </a:cubicBezTo>
                  <a:cubicBezTo>
                    <a:pt x="388563" y="260684"/>
                    <a:pt x="397103" y="261677"/>
                    <a:pt x="399562" y="251436"/>
                  </a:cubicBezTo>
                  <a:cubicBezTo>
                    <a:pt x="399662" y="246792"/>
                    <a:pt x="399759" y="242151"/>
                    <a:pt x="399863" y="237506"/>
                  </a:cubicBezTo>
                  <a:cubicBezTo>
                    <a:pt x="401353" y="229948"/>
                    <a:pt x="403568" y="221084"/>
                    <a:pt x="405616" y="213575"/>
                  </a:cubicBezTo>
                  <a:cubicBezTo>
                    <a:pt x="406326" y="206003"/>
                    <a:pt x="407032" y="198429"/>
                    <a:pt x="407740" y="190854"/>
                  </a:cubicBezTo>
                  <a:cubicBezTo>
                    <a:pt x="407838" y="181463"/>
                    <a:pt x="407938" y="172066"/>
                    <a:pt x="408043" y="162685"/>
                  </a:cubicBezTo>
                  <a:cubicBezTo>
                    <a:pt x="409979" y="153519"/>
                    <a:pt x="411131" y="140837"/>
                    <a:pt x="413191" y="131785"/>
                  </a:cubicBezTo>
                  <a:cubicBezTo>
                    <a:pt x="413493" y="123509"/>
                    <a:pt x="413796" y="115222"/>
                    <a:pt x="414102" y="106939"/>
                  </a:cubicBezTo>
                  <a:cubicBezTo>
                    <a:pt x="416203" y="95494"/>
                    <a:pt x="417371" y="80893"/>
                    <a:pt x="415314" y="69080"/>
                  </a:cubicBezTo>
                  <a:cubicBezTo>
                    <a:pt x="415617" y="60397"/>
                    <a:pt x="415913" y="51707"/>
                    <a:pt x="416215" y="43031"/>
                  </a:cubicBezTo>
                  <a:cubicBezTo>
                    <a:pt x="415675" y="38175"/>
                    <a:pt x="413680" y="30942"/>
                    <a:pt x="415913" y="26068"/>
                  </a:cubicBezTo>
                  <a:cubicBezTo>
                    <a:pt x="418036" y="21435"/>
                    <a:pt x="422104" y="19970"/>
                    <a:pt x="426820" y="17889"/>
                  </a:cubicBezTo>
                  <a:cubicBezTo>
                    <a:pt x="429719" y="16604"/>
                    <a:pt x="431446" y="12752"/>
                    <a:pt x="437123" y="14250"/>
                  </a:cubicBezTo>
                  <a:cubicBezTo>
                    <a:pt x="441289" y="15348"/>
                    <a:pt x="448992" y="19184"/>
                    <a:pt x="450444" y="23034"/>
                  </a:cubicBezTo>
                  <a:cubicBezTo>
                    <a:pt x="450648" y="25762"/>
                    <a:pt x="450858" y="28487"/>
                    <a:pt x="451056" y="31221"/>
                  </a:cubicBezTo>
                  <a:cubicBezTo>
                    <a:pt x="452535" y="38291"/>
                    <a:pt x="455754" y="48553"/>
                    <a:pt x="454086" y="57864"/>
                  </a:cubicBezTo>
                  <a:cubicBezTo>
                    <a:pt x="451765" y="70874"/>
                    <a:pt x="451121" y="91005"/>
                    <a:pt x="451359" y="103306"/>
                  </a:cubicBezTo>
                  <a:cubicBezTo>
                    <a:pt x="451404" y="105470"/>
                    <a:pt x="449424" y="106376"/>
                    <a:pt x="448935" y="107856"/>
                  </a:cubicBezTo>
                  <a:cubicBezTo>
                    <a:pt x="448629" y="116338"/>
                    <a:pt x="448327" y="124813"/>
                    <a:pt x="448031" y="133302"/>
                  </a:cubicBezTo>
                  <a:cubicBezTo>
                    <a:pt x="443284" y="154294"/>
                    <a:pt x="441482" y="176044"/>
                    <a:pt x="437419" y="198126"/>
                  </a:cubicBezTo>
                  <a:cubicBezTo>
                    <a:pt x="436717" y="203984"/>
                    <a:pt x="436014" y="209848"/>
                    <a:pt x="435301" y="215690"/>
                  </a:cubicBezTo>
                  <a:cubicBezTo>
                    <a:pt x="435301" y="220040"/>
                    <a:pt x="435301" y="224375"/>
                    <a:pt x="435301" y="228723"/>
                  </a:cubicBezTo>
                  <a:cubicBezTo>
                    <a:pt x="434491" y="233154"/>
                    <a:pt x="431364" y="238882"/>
                    <a:pt x="432576" y="244473"/>
                  </a:cubicBezTo>
                  <a:cubicBezTo>
                    <a:pt x="433135" y="247047"/>
                    <a:pt x="434589" y="248145"/>
                    <a:pt x="436212" y="249621"/>
                  </a:cubicBezTo>
                  <a:cubicBezTo>
                    <a:pt x="444709" y="249784"/>
                    <a:pt x="454054" y="246705"/>
                    <a:pt x="461956" y="245075"/>
                  </a:cubicBezTo>
                  <a:cubicBezTo>
                    <a:pt x="464789" y="244873"/>
                    <a:pt x="467616" y="244675"/>
                    <a:pt x="470441" y="244473"/>
                  </a:cubicBezTo>
                  <a:cubicBezTo>
                    <a:pt x="471453" y="243666"/>
                    <a:pt x="472460" y="242861"/>
                    <a:pt x="473473" y="242051"/>
                  </a:cubicBezTo>
                  <a:cubicBezTo>
                    <a:pt x="475388" y="241841"/>
                    <a:pt x="477303" y="241643"/>
                    <a:pt x="479226" y="241442"/>
                  </a:cubicBezTo>
                  <a:cubicBezTo>
                    <a:pt x="482850" y="240463"/>
                    <a:pt x="486767" y="238641"/>
                    <a:pt x="491037" y="237803"/>
                  </a:cubicBezTo>
                  <a:cubicBezTo>
                    <a:pt x="493262" y="237708"/>
                    <a:pt x="495483" y="237604"/>
                    <a:pt x="497708" y="237506"/>
                  </a:cubicBezTo>
                  <a:cubicBezTo>
                    <a:pt x="499673" y="236592"/>
                    <a:pt x="502539" y="234062"/>
                    <a:pt x="504674" y="232960"/>
                  </a:cubicBezTo>
                  <a:cubicBezTo>
                    <a:pt x="506892" y="232359"/>
                    <a:pt x="509120" y="231755"/>
                    <a:pt x="511338" y="231142"/>
                  </a:cubicBezTo>
                  <a:cubicBezTo>
                    <a:pt x="520258" y="226722"/>
                    <a:pt x="529514" y="222833"/>
                    <a:pt x="538904" y="218420"/>
                  </a:cubicBezTo>
                  <a:cubicBezTo>
                    <a:pt x="543042" y="215896"/>
                    <a:pt x="547182" y="213377"/>
                    <a:pt x="551326" y="210845"/>
                  </a:cubicBezTo>
                  <a:cubicBezTo>
                    <a:pt x="564318" y="205557"/>
                    <a:pt x="582380" y="208138"/>
                    <a:pt x="588889" y="216905"/>
                  </a:cubicBezTo>
                  <a:cubicBezTo>
                    <a:pt x="586203" y="236513"/>
                    <a:pt x="575367" y="234076"/>
                    <a:pt x="559498" y="239631"/>
                  </a:cubicBezTo>
                  <a:cubicBezTo>
                    <a:pt x="528031" y="250647"/>
                    <a:pt x="494190" y="261497"/>
                    <a:pt x="463778" y="273849"/>
                  </a:cubicBezTo>
                  <a:cubicBezTo>
                    <a:pt x="458475" y="276017"/>
                    <a:pt x="449831" y="279119"/>
                    <a:pt x="444691" y="280218"/>
                  </a:cubicBezTo>
                  <a:cubicBezTo>
                    <a:pt x="439258" y="281384"/>
                    <a:pt x="434794" y="279429"/>
                    <a:pt x="432278" y="283248"/>
                  </a:cubicBezTo>
                  <a:cubicBezTo>
                    <a:pt x="430272" y="286287"/>
                    <a:pt x="431523" y="292062"/>
                    <a:pt x="430461" y="295963"/>
                  </a:cubicBezTo>
                  <a:cubicBezTo>
                    <a:pt x="428361" y="303606"/>
                    <a:pt x="427847" y="312150"/>
                    <a:pt x="426215" y="321412"/>
                  </a:cubicBezTo>
                  <a:cubicBezTo>
                    <a:pt x="424880" y="328972"/>
                    <a:pt x="419774" y="338962"/>
                    <a:pt x="424393" y="346854"/>
                  </a:cubicBezTo>
                  <a:cubicBezTo>
                    <a:pt x="432904" y="349956"/>
                    <a:pt x="439765" y="343855"/>
                    <a:pt x="445001" y="340802"/>
                  </a:cubicBezTo>
                  <a:cubicBezTo>
                    <a:pt x="451113" y="337223"/>
                    <a:pt x="482188" y="331424"/>
                    <a:pt x="490734" y="336564"/>
                  </a:cubicBezTo>
                  <a:cubicBezTo>
                    <a:pt x="493309" y="338106"/>
                    <a:pt x="498140" y="343139"/>
                    <a:pt x="498921" y="346253"/>
                  </a:cubicBezTo>
                  <a:cubicBezTo>
                    <a:pt x="499901" y="350252"/>
                    <a:pt x="488985" y="373811"/>
                    <a:pt x="487404" y="379268"/>
                  </a:cubicBezTo>
                  <a:cubicBezTo>
                    <a:pt x="487004" y="382706"/>
                    <a:pt x="486606" y="386137"/>
                    <a:pt x="486192" y="389567"/>
                  </a:cubicBezTo>
                  <a:cubicBezTo>
                    <a:pt x="484301" y="397257"/>
                    <a:pt x="480910" y="405436"/>
                    <a:pt x="477710" y="412902"/>
                  </a:cubicBezTo>
                  <a:cubicBezTo>
                    <a:pt x="474290" y="420869"/>
                    <a:pt x="468587" y="427504"/>
                    <a:pt x="463177" y="433498"/>
                  </a:cubicBezTo>
                  <a:cubicBezTo>
                    <a:pt x="456894" y="440432"/>
                    <a:pt x="453320" y="450212"/>
                    <a:pt x="448629" y="458644"/>
                  </a:cubicBezTo>
                  <a:cubicBezTo>
                    <a:pt x="444781" y="465556"/>
                    <a:pt x="439503" y="472796"/>
                    <a:pt x="434698" y="479233"/>
                  </a:cubicBezTo>
                  <a:cubicBezTo>
                    <a:pt x="432987" y="481530"/>
                    <a:pt x="430219" y="482473"/>
                    <a:pt x="429542" y="485903"/>
                  </a:cubicBezTo>
                  <a:cubicBezTo>
                    <a:pt x="430561" y="487012"/>
                    <a:pt x="431569" y="488121"/>
                    <a:pt x="432576" y="489233"/>
                  </a:cubicBezTo>
                  <a:cubicBezTo>
                    <a:pt x="438434" y="492257"/>
                    <a:pt x="444291" y="495289"/>
                    <a:pt x="450148" y="498320"/>
                  </a:cubicBezTo>
                  <a:cubicBezTo>
                    <a:pt x="455850" y="502561"/>
                    <a:pt x="461745" y="506683"/>
                    <a:pt x="467720" y="511042"/>
                  </a:cubicBezTo>
                  <a:cubicBezTo>
                    <a:pt x="469635" y="512860"/>
                    <a:pt x="471550" y="514678"/>
                    <a:pt x="473473" y="516500"/>
                  </a:cubicBezTo>
                  <a:cubicBezTo>
                    <a:pt x="478844" y="519344"/>
                    <a:pt x="484308" y="519459"/>
                    <a:pt x="490134" y="521950"/>
                  </a:cubicBezTo>
                  <a:cubicBezTo>
                    <a:pt x="498540" y="525529"/>
                    <a:pt x="507640" y="528664"/>
                    <a:pt x="516787" y="532249"/>
                  </a:cubicBezTo>
                  <a:cubicBezTo>
                    <a:pt x="522639" y="534536"/>
                    <a:pt x="528168" y="538016"/>
                    <a:pt x="533452" y="540736"/>
                  </a:cubicBezTo>
                  <a:cubicBezTo>
                    <a:pt x="539710" y="542851"/>
                    <a:pt x="545966" y="544965"/>
                    <a:pt x="552233" y="547096"/>
                  </a:cubicBezTo>
                  <a:cubicBezTo>
                    <a:pt x="556255" y="549185"/>
                    <a:pt x="561241" y="552623"/>
                    <a:pt x="565561" y="554365"/>
                  </a:cubicBezTo>
                  <a:cubicBezTo>
                    <a:pt x="572322" y="556082"/>
                    <a:pt x="579096" y="557795"/>
                    <a:pt x="585857" y="559512"/>
                  </a:cubicBezTo>
                  <a:cubicBezTo>
                    <a:pt x="593054" y="562048"/>
                    <a:pt x="601881" y="565158"/>
                    <a:pt x="608879" y="567995"/>
                  </a:cubicBezTo>
                  <a:cubicBezTo>
                    <a:pt x="611504" y="568394"/>
                    <a:pt x="614121" y="568794"/>
                    <a:pt x="616757" y="569208"/>
                  </a:cubicBezTo>
                  <a:cubicBezTo>
                    <a:pt x="633784" y="575112"/>
                    <a:pt x="655323" y="577948"/>
                    <a:pt x="672495" y="583748"/>
                  </a:cubicBezTo>
                  <a:cubicBezTo>
                    <a:pt x="677441" y="584857"/>
                    <a:pt x="682392" y="585965"/>
                    <a:pt x="687331" y="587074"/>
                  </a:cubicBezTo>
                  <a:cubicBezTo>
                    <a:pt x="694214" y="589270"/>
                    <a:pt x="702659" y="592863"/>
                    <a:pt x="709445" y="594656"/>
                  </a:cubicBezTo>
                  <a:cubicBezTo>
                    <a:pt x="720275" y="597507"/>
                    <a:pt x="731507" y="598055"/>
                    <a:pt x="739440" y="603739"/>
                  </a:cubicBezTo>
                  <a:cubicBezTo>
                    <a:pt x="742742" y="606104"/>
                    <a:pt x="745168" y="615151"/>
                    <a:pt x="742767" y="621009"/>
                  </a:cubicBezTo>
                  <a:cubicBezTo>
                    <a:pt x="741118" y="625033"/>
                    <a:pt x="730494" y="631577"/>
                    <a:pt x="726106" y="632816"/>
                  </a:cubicBezTo>
                  <a:cubicBezTo>
                    <a:pt x="722254" y="633914"/>
                    <a:pt x="718507" y="632258"/>
                    <a:pt x="715508" y="631607"/>
                  </a:cubicBezTo>
                  <a:cubicBezTo>
                    <a:pt x="706782" y="629717"/>
                    <a:pt x="696918" y="631901"/>
                    <a:pt x="689152" y="630400"/>
                  </a:cubicBezTo>
                  <a:cubicBezTo>
                    <a:pt x="680224" y="628665"/>
                    <a:pt x="669539" y="632135"/>
                    <a:pt x="661587" y="630400"/>
                  </a:cubicBezTo>
                  <a:cubicBezTo>
                    <a:pt x="653717" y="629994"/>
                    <a:pt x="645833" y="629586"/>
                    <a:pt x="637957" y="629187"/>
                  </a:cubicBezTo>
                  <a:cubicBezTo>
                    <a:pt x="626346" y="626793"/>
                    <a:pt x="616206" y="620025"/>
                    <a:pt x="605543" y="617073"/>
                  </a:cubicBezTo>
                  <a:cubicBezTo>
                    <a:pt x="587747" y="612124"/>
                    <a:pt x="566986" y="608073"/>
                    <a:pt x="552233" y="600107"/>
                  </a:cubicBezTo>
                  <a:cubicBezTo>
                    <a:pt x="548010" y="597817"/>
                    <a:pt x="543410" y="597313"/>
                    <a:pt x="539507" y="594656"/>
                  </a:cubicBezTo>
                  <a:cubicBezTo>
                    <a:pt x="534006" y="590887"/>
                    <a:pt x="529781" y="585181"/>
                    <a:pt x="524967" y="580709"/>
                  </a:cubicBezTo>
                  <a:cubicBezTo>
                    <a:pt x="521961" y="577934"/>
                    <a:pt x="517839" y="576660"/>
                    <a:pt x="514066" y="574657"/>
                  </a:cubicBezTo>
                  <a:cubicBezTo>
                    <a:pt x="510938" y="572336"/>
                    <a:pt x="507802" y="570007"/>
                    <a:pt x="504674" y="567691"/>
                  </a:cubicBezTo>
                  <a:cubicBezTo>
                    <a:pt x="494842" y="561906"/>
                    <a:pt x="482278" y="558822"/>
                    <a:pt x="472864" y="552240"/>
                  </a:cubicBezTo>
                  <a:cubicBezTo>
                    <a:pt x="466802" y="548010"/>
                    <a:pt x="462949" y="540638"/>
                    <a:pt x="456812" y="536491"/>
                  </a:cubicBezTo>
                  <a:cubicBezTo>
                    <a:pt x="450271" y="532077"/>
                    <a:pt x="443741" y="527872"/>
                    <a:pt x="436514" y="524377"/>
                  </a:cubicBezTo>
                  <a:cubicBezTo>
                    <a:pt x="432878" y="523164"/>
                    <a:pt x="429247" y="521950"/>
                    <a:pt x="425614" y="520737"/>
                  </a:cubicBezTo>
                  <a:cubicBezTo>
                    <a:pt x="421672" y="518700"/>
                    <a:pt x="416848" y="514642"/>
                    <a:pt x="412280" y="513771"/>
                  </a:cubicBezTo>
                  <a:cubicBezTo>
                    <a:pt x="403488" y="512086"/>
                    <a:pt x="402870" y="520686"/>
                    <a:pt x="399863" y="524981"/>
                  </a:cubicBezTo>
                  <a:cubicBezTo>
                    <a:pt x="395792" y="530766"/>
                    <a:pt x="388762" y="536688"/>
                    <a:pt x="382896" y="540736"/>
                  </a:cubicBezTo>
                  <a:cubicBezTo>
                    <a:pt x="374188" y="546725"/>
                    <a:pt x="366041" y="552579"/>
                    <a:pt x="359573" y="560725"/>
                  </a:cubicBezTo>
                  <a:cubicBezTo>
                    <a:pt x="358258" y="562951"/>
                    <a:pt x="356948" y="565164"/>
                    <a:pt x="355637" y="567397"/>
                  </a:cubicBezTo>
                  <a:cubicBezTo>
                    <a:pt x="351669" y="571266"/>
                    <a:pt x="347246" y="573103"/>
                    <a:pt x="342609" y="576476"/>
                  </a:cubicBezTo>
                  <a:cubicBezTo>
                    <a:pt x="340996" y="578297"/>
                    <a:pt x="339376" y="580108"/>
                    <a:pt x="337763" y="581923"/>
                  </a:cubicBezTo>
                  <a:cubicBezTo>
                    <a:pt x="334427" y="584148"/>
                    <a:pt x="331093" y="586372"/>
                    <a:pt x="327763" y="588593"/>
                  </a:cubicBezTo>
                  <a:cubicBezTo>
                    <a:pt x="324965" y="590641"/>
                    <a:pt x="319948" y="594055"/>
                    <a:pt x="317772" y="596773"/>
                  </a:cubicBezTo>
                  <a:cubicBezTo>
                    <a:pt x="316386" y="598494"/>
                    <a:pt x="315954" y="600668"/>
                    <a:pt x="314134" y="601924"/>
                  </a:cubicBezTo>
                  <a:cubicBezTo>
                    <a:pt x="305702" y="607717"/>
                    <a:pt x="296648" y="613473"/>
                    <a:pt x="286266" y="617073"/>
                  </a:cubicBezTo>
                  <a:cubicBezTo>
                    <a:pt x="277726" y="620018"/>
                    <a:pt x="245597" y="626495"/>
                    <a:pt x="234763" y="622524"/>
                  </a:cubicBezTo>
                  <a:cubicBezTo>
                    <a:pt x="229526" y="620587"/>
                    <a:pt x="228637" y="616670"/>
                    <a:pt x="225372" y="612829"/>
                  </a:cubicBezTo>
                  <a:cubicBezTo>
                    <a:pt x="220043" y="617155"/>
                    <a:pt x="226919" y="639371"/>
                    <a:pt x="224774" y="648570"/>
                  </a:cubicBezTo>
                  <a:cubicBezTo>
                    <a:pt x="222916" y="656496"/>
                    <a:pt x="226754" y="665511"/>
                    <a:pt x="225068" y="675526"/>
                  </a:cubicBezTo>
                  <a:cubicBezTo>
                    <a:pt x="221217" y="698505"/>
                    <a:pt x="216922" y="714691"/>
                    <a:pt x="200232" y="725203"/>
                  </a:cubicBezTo>
                  <a:cubicBezTo>
                    <a:pt x="194757" y="728663"/>
                    <a:pt x="183644" y="721999"/>
                    <a:pt x="178726" y="720670"/>
                  </a:cubicBezTo>
                  <a:cubicBezTo>
                    <a:pt x="150798" y="713063"/>
                    <a:pt x="152850" y="675573"/>
                    <a:pt x="140861" y="651900"/>
                  </a:cubicBezTo>
                  <a:cubicBezTo>
                    <a:pt x="138442" y="647126"/>
                    <a:pt x="123632" y="633946"/>
                    <a:pt x="126011" y="627070"/>
                  </a:cubicBezTo>
                  <a:cubicBezTo>
                    <a:pt x="126321" y="626656"/>
                    <a:pt x="126619" y="626250"/>
                    <a:pt x="126922" y="625850"/>
                  </a:cubicBezTo>
                  <a:cubicBezTo>
                    <a:pt x="132398" y="629676"/>
                    <a:pt x="135124" y="634274"/>
                    <a:pt x="139648" y="638882"/>
                  </a:cubicBezTo>
                  <a:cubicBezTo>
                    <a:pt x="141812" y="641074"/>
                    <a:pt x="145015" y="641838"/>
                    <a:pt x="147525" y="643727"/>
                  </a:cubicBezTo>
                  <a:cubicBezTo>
                    <a:pt x="147629" y="643015"/>
                    <a:pt x="147727" y="642313"/>
                    <a:pt x="147827" y="641597"/>
                  </a:cubicBezTo>
                  <a:cubicBezTo>
                    <a:pt x="146031" y="639883"/>
                    <a:pt x="145938" y="637056"/>
                    <a:pt x="144500" y="634940"/>
                  </a:cubicBezTo>
                  <a:cubicBezTo>
                    <a:pt x="140567" y="629172"/>
                    <a:pt x="130353" y="619398"/>
                    <a:pt x="130253" y="611007"/>
                  </a:cubicBezTo>
                  <a:cubicBezTo>
                    <a:pt x="140883" y="611219"/>
                    <a:pt x="153977" y="628424"/>
                    <a:pt x="161155" y="634028"/>
                  </a:cubicBezTo>
                  <a:cubicBezTo>
                    <a:pt x="162267" y="634134"/>
                    <a:pt x="163383" y="634230"/>
                    <a:pt x="164492" y="634335"/>
                  </a:cubicBezTo>
                  <a:cubicBezTo>
                    <a:pt x="164492" y="634134"/>
                    <a:pt x="164492" y="633928"/>
                    <a:pt x="164492" y="633726"/>
                  </a:cubicBezTo>
                  <a:cubicBezTo>
                    <a:pt x="167753" y="627039"/>
                    <a:pt x="164222" y="607047"/>
                    <a:pt x="166303" y="597068"/>
                  </a:cubicBezTo>
                  <a:cubicBezTo>
                    <a:pt x="167091" y="593328"/>
                    <a:pt x="168657" y="574647"/>
                    <a:pt x="167516" y="570413"/>
                  </a:cubicBezTo>
                  <a:cubicBezTo>
                    <a:pt x="169305" y="563706"/>
                    <a:pt x="168046" y="554552"/>
                    <a:pt x="169337" y="546488"/>
                  </a:cubicBezTo>
                  <a:cubicBezTo>
                    <a:pt x="169439" y="539317"/>
                    <a:pt x="169542" y="532149"/>
                    <a:pt x="169647" y="524981"/>
                  </a:cubicBezTo>
                  <a:cubicBezTo>
                    <a:pt x="170424" y="516093"/>
                    <a:pt x="170245" y="505926"/>
                    <a:pt x="170245" y="495591"/>
                  </a:cubicBezTo>
                  <a:cubicBezTo>
                    <a:pt x="170245" y="483233"/>
                    <a:pt x="170057" y="473106"/>
                    <a:pt x="172058" y="462874"/>
                  </a:cubicBezTo>
                  <a:cubicBezTo>
                    <a:pt x="172930" y="458450"/>
                    <a:pt x="173272" y="451786"/>
                    <a:pt x="171148" y="449245"/>
                  </a:cubicBezTo>
                  <a:cubicBezTo>
                    <a:pt x="164362" y="453960"/>
                    <a:pt x="160467" y="461287"/>
                    <a:pt x="154181" y="466208"/>
                  </a:cubicBezTo>
                  <a:cubicBezTo>
                    <a:pt x="149544" y="469840"/>
                    <a:pt x="144901" y="473480"/>
                    <a:pt x="140249" y="477120"/>
                  </a:cubicBezTo>
                  <a:cubicBezTo>
                    <a:pt x="137633" y="480342"/>
                    <a:pt x="134997" y="483574"/>
                    <a:pt x="132380" y="486808"/>
                  </a:cubicBezTo>
                  <a:cubicBezTo>
                    <a:pt x="128316" y="490010"/>
                    <a:pt x="123337" y="491559"/>
                    <a:pt x="119052" y="494690"/>
                  </a:cubicBezTo>
                  <a:cubicBezTo>
                    <a:pt x="115010" y="498824"/>
                    <a:pt x="110970" y="502963"/>
                    <a:pt x="106938" y="507107"/>
                  </a:cubicBezTo>
                  <a:cubicBezTo>
                    <a:pt x="101888" y="511042"/>
                    <a:pt x="96837" y="514984"/>
                    <a:pt x="91786" y="518920"/>
                  </a:cubicBezTo>
                  <a:cubicBezTo>
                    <a:pt x="84425" y="526897"/>
                    <a:pt x="77045" y="534871"/>
                    <a:pt x="69671" y="542851"/>
                  </a:cubicBezTo>
                  <a:cubicBezTo>
                    <a:pt x="67530" y="545973"/>
                    <a:pt x="66724" y="548338"/>
                    <a:pt x="63615" y="550423"/>
                  </a:cubicBezTo>
                  <a:cubicBezTo>
                    <a:pt x="58789" y="553641"/>
                    <a:pt x="51660" y="559603"/>
                    <a:pt x="45745" y="560725"/>
                  </a:cubicBezTo>
                  <a:cubicBezTo>
                    <a:pt x="37477" y="562285"/>
                    <a:pt x="19163" y="538471"/>
                    <a:pt x="17874" y="531645"/>
                  </a:cubicBezTo>
                  <a:cubicBezTo>
                    <a:pt x="14217" y="512306"/>
                    <a:pt x="31058" y="509505"/>
                    <a:pt x="40897" y="503165"/>
                  </a:cubicBezTo>
                  <a:cubicBezTo>
                    <a:pt x="45339" y="500134"/>
                    <a:pt x="49778" y="497103"/>
                    <a:pt x="54224" y="494082"/>
                  </a:cubicBezTo>
                  <a:cubicBezTo>
                    <a:pt x="57150" y="492769"/>
                    <a:pt x="60082" y="491458"/>
                    <a:pt x="63008" y="490140"/>
                  </a:cubicBezTo>
                  <a:cubicBezTo>
                    <a:pt x="71928" y="484518"/>
                    <a:pt x="77912" y="474081"/>
                    <a:pt x="86030" y="467421"/>
                  </a:cubicBezTo>
                  <a:cubicBezTo>
                    <a:pt x="90573" y="464191"/>
                    <a:pt x="95120" y="460959"/>
                    <a:pt x="99664" y="457726"/>
                  </a:cubicBezTo>
                  <a:cubicBezTo>
                    <a:pt x="101881" y="455110"/>
                    <a:pt x="104106" y="452477"/>
                    <a:pt x="106327" y="449857"/>
                  </a:cubicBezTo>
                  <a:cubicBezTo>
                    <a:pt x="111771" y="444831"/>
                    <a:pt x="118531" y="440641"/>
                    <a:pt x="122981" y="434704"/>
                  </a:cubicBezTo>
                  <a:cubicBezTo>
                    <a:pt x="125367" y="431529"/>
                    <a:pt x="126947" y="428106"/>
                    <a:pt x="129953" y="425614"/>
                  </a:cubicBezTo>
                  <a:cubicBezTo>
                    <a:pt x="134979" y="421474"/>
                    <a:pt x="141430" y="417443"/>
                    <a:pt x="145397" y="412286"/>
                  </a:cubicBezTo>
                  <a:cubicBezTo>
                    <a:pt x="146416" y="410771"/>
                    <a:pt x="147428" y="409263"/>
                    <a:pt x="148429" y="407748"/>
                  </a:cubicBezTo>
                  <a:cubicBezTo>
                    <a:pt x="154570" y="401704"/>
                    <a:pt x="176279" y="387645"/>
                    <a:pt x="178122" y="380182"/>
                  </a:cubicBezTo>
                  <a:cubicBezTo>
                    <a:pt x="178122" y="374725"/>
                    <a:pt x="178122" y="369274"/>
                    <a:pt x="178122" y="363823"/>
                  </a:cubicBezTo>
                  <a:cubicBezTo>
                    <a:pt x="178122" y="347595"/>
                    <a:pt x="176909" y="332972"/>
                    <a:pt x="176909" y="315966"/>
                  </a:cubicBezTo>
                  <a:cubicBezTo>
                    <a:pt x="177013" y="309903"/>
                    <a:pt x="177113" y="303844"/>
                    <a:pt x="177211" y="297790"/>
                  </a:cubicBezTo>
                  <a:cubicBezTo>
                    <a:pt x="178373" y="290524"/>
                    <a:pt x="178864" y="277960"/>
                    <a:pt x="174482" y="273546"/>
                  </a:cubicBezTo>
                  <a:cubicBezTo>
                    <a:pt x="164344" y="273381"/>
                    <a:pt x="157317" y="280322"/>
                    <a:pt x="148133" y="282334"/>
                  </a:cubicBezTo>
                  <a:cubicBezTo>
                    <a:pt x="142172" y="282734"/>
                    <a:pt x="136210" y="283144"/>
                    <a:pt x="130253" y="283552"/>
                  </a:cubicBezTo>
                  <a:cubicBezTo>
                    <a:pt x="121886" y="286680"/>
                    <a:pt x="113498" y="289808"/>
                    <a:pt x="105113" y="292936"/>
                  </a:cubicBezTo>
                  <a:cubicBezTo>
                    <a:pt x="101178" y="293246"/>
                    <a:pt x="97237" y="293552"/>
                    <a:pt x="93302" y="293848"/>
                  </a:cubicBezTo>
                  <a:cubicBezTo>
                    <a:pt x="84341" y="295506"/>
                    <a:pt x="71690" y="297652"/>
                    <a:pt x="63008" y="299909"/>
                  </a:cubicBezTo>
                  <a:cubicBezTo>
                    <a:pt x="57550" y="299801"/>
                    <a:pt x="52107" y="299705"/>
                    <a:pt x="46650" y="299600"/>
                  </a:cubicBezTo>
                  <a:cubicBezTo>
                    <a:pt x="23588" y="299600"/>
                    <a:pt x="10926" y="296756"/>
                    <a:pt x="3936" y="280819"/>
                  </a:cubicBezTo>
                  <a:cubicBezTo>
                    <a:pt x="2528" y="277597"/>
                    <a:pt x="302" y="275307"/>
                    <a:pt x="0" y="270818"/>
                  </a:cubicBezTo>
                  <a:cubicBezTo>
                    <a:pt x="3781" y="266304"/>
                    <a:pt x="4386" y="258679"/>
                    <a:pt x="9385" y="255374"/>
                  </a:cubicBezTo>
                  <a:cubicBezTo>
                    <a:pt x="16053" y="253357"/>
                    <a:pt x="22716" y="251338"/>
                    <a:pt x="29387" y="249319"/>
                  </a:cubicBezTo>
                  <a:cubicBezTo>
                    <a:pt x="31806" y="249117"/>
                    <a:pt x="34233" y="248919"/>
                    <a:pt x="36645" y="248714"/>
                  </a:cubicBezTo>
                  <a:cubicBezTo>
                    <a:pt x="44817" y="245777"/>
                    <a:pt x="53367" y="240766"/>
                    <a:pt x="61791" y="239023"/>
                  </a:cubicBezTo>
                  <a:cubicBezTo>
                    <a:pt x="67144" y="238817"/>
                    <a:pt x="72505" y="238615"/>
                    <a:pt x="77850" y="238411"/>
                  </a:cubicBezTo>
                  <a:cubicBezTo>
                    <a:pt x="82663" y="237230"/>
                    <a:pt x="88619" y="234641"/>
                    <a:pt x="92694" y="232960"/>
                  </a:cubicBezTo>
                  <a:cubicBezTo>
                    <a:pt x="95520" y="232561"/>
                    <a:pt x="98353" y="232154"/>
                    <a:pt x="101178" y="231755"/>
                  </a:cubicBezTo>
                  <a:cubicBezTo>
                    <a:pt x="106604" y="230238"/>
                    <a:pt x="115028" y="227909"/>
                    <a:pt x="120266" y="225994"/>
                  </a:cubicBezTo>
                  <a:cubicBezTo>
                    <a:pt x="123592" y="225490"/>
                    <a:pt x="126922" y="224985"/>
                    <a:pt x="130253" y="224479"/>
                  </a:cubicBezTo>
                  <a:cubicBezTo>
                    <a:pt x="141016" y="220904"/>
                    <a:pt x="153404" y="216717"/>
                    <a:pt x="163884" y="212361"/>
                  </a:cubicBezTo>
                  <a:cubicBezTo>
                    <a:pt x="168336" y="210510"/>
                    <a:pt x="173903" y="211338"/>
                    <a:pt x="176296" y="207512"/>
                  </a:cubicBezTo>
                  <a:cubicBezTo>
                    <a:pt x="179566" y="202324"/>
                    <a:pt x="174543" y="172937"/>
                    <a:pt x="176296" y="162382"/>
                  </a:cubicBezTo>
                  <a:cubicBezTo>
                    <a:pt x="178283" y="150538"/>
                    <a:pt x="175033" y="136657"/>
                    <a:pt x="176909" y="124517"/>
                  </a:cubicBezTo>
                  <a:cubicBezTo>
                    <a:pt x="178359" y="115183"/>
                    <a:pt x="176721" y="104779"/>
                    <a:pt x="178122" y="95739"/>
                  </a:cubicBezTo>
                  <a:cubicBezTo>
                    <a:pt x="179605" y="86077"/>
                    <a:pt x="179320" y="75259"/>
                    <a:pt x="177812" y="66050"/>
                  </a:cubicBezTo>
                  <a:cubicBezTo>
                    <a:pt x="177610" y="61100"/>
                    <a:pt x="177412" y="56147"/>
                    <a:pt x="177211" y="51210"/>
                  </a:cubicBezTo>
                  <a:cubicBezTo>
                    <a:pt x="175720" y="41819"/>
                    <a:pt x="177019" y="32400"/>
                    <a:pt x="175997" y="22436"/>
                  </a:cubicBezTo>
                  <a:cubicBezTo>
                    <a:pt x="175400" y="20205"/>
                    <a:pt x="174788" y="17990"/>
                    <a:pt x="174179" y="15765"/>
                  </a:cubicBezTo>
                  <a:cubicBezTo>
                    <a:pt x="175033" y="10397"/>
                    <a:pt x="184972" y="6387"/>
                    <a:pt x="190243" y="5166"/>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7" name="Shape 1369">
              <a:extLst>
                <a:ext uri="{FF2B5EF4-FFF2-40B4-BE49-F238E27FC236}">
                  <a16:creationId xmlns:a16="http://schemas.microsoft.com/office/drawing/2014/main" id="{65992A9E-5B42-B3E1-C3EE-69071B02744F}"/>
                </a:ext>
              </a:extLst>
            </p:cNvPr>
            <p:cNvSpPr/>
            <p:nvPr/>
          </p:nvSpPr>
          <p:spPr bwMode="auto">
            <a:xfrm>
              <a:off x="9977078" y="5121121"/>
              <a:ext cx="147637" cy="298449"/>
            </a:xfrm>
            <a:custGeom>
              <a:avLst/>
              <a:gdLst/>
              <a:ahLst/>
              <a:cxnLst/>
              <a:rect l="0" t="0" r="0" b="0"/>
              <a:pathLst>
                <a:path w="382701" h="776184">
                  <a:moveTo>
                    <a:pt x="204225" y="0"/>
                  </a:moveTo>
                  <a:cubicBezTo>
                    <a:pt x="217570" y="460"/>
                    <a:pt x="236419" y="16418"/>
                    <a:pt x="233910" y="31816"/>
                  </a:cubicBezTo>
                  <a:cubicBezTo>
                    <a:pt x="232891" y="36662"/>
                    <a:pt x="231891" y="41511"/>
                    <a:pt x="230880" y="46356"/>
                  </a:cubicBezTo>
                  <a:cubicBezTo>
                    <a:pt x="230972" y="58877"/>
                    <a:pt x="231077" y="71390"/>
                    <a:pt x="231174" y="83919"/>
                  </a:cubicBezTo>
                  <a:cubicBezTo>
                    <a:pt x="227719" y="106113"/>
                    <a:pt x="227581" y="139388"/>
                    <a:pt x="232394" y="160552"/>
                  </a:cubicBezTo>
                  <a:cubicBezTo>
                    <a:pt x="232491" y="167021"/>
                    <a:pt x="232593" y="173479"/>
                    <a:pt x="232689" y="179943"/>
                  </a:cubicBezTo>
                  <a:cubicBezTo>
                    <a:pt x="235786" y="202455"/>
                    <a:pt x="234206" y="232574"/>
                    <a:pt x="234206" y="257486"/>
                  </a:cubicBezTo>
                  <a:cubicBezTo>
                    <a:pt x="234206" y="280540"/>
                    <a:pt x="237546" y="296539"/>
                    <a:pt x="237542" y="318678"/>
                  </a:cubicBezTo>
                  <a:cubicBezTo>
                    <a:pt x="237542" y="324226"/>
                    <a:pt x="236747" y="340995"/>
                    <a:pt x="239361" y="342608"/>
                  </a:cubicBezTo>
                  <a:cubicBezTo>
                    <a:pt x="243043" y="344120"/>
                    <a:pt x="251766" y="342035"/>
                    <a:pt x="255423" y="341093"/>
                  </a:cubicBezTo>
                  <a:cubicBezTo>
                    <a:pt x="269543" y="337467"/>
                    <a:pt x="305694" y="340235"/>
                    <a:pt x="311455" y="330191"/>
                  </a:cubicBezTo>
                  <a:cubicBezTo>
                    <a:pt x="315789" y="322638"/>
                    <a:pt x="305413" y="308498"/>
                    <a:pt x="306911" y="299602"/>
                  </a:cubicBezTo>
                  <a:cubicBezTo>
                    <a:pt x="307112" y="299498"/>
                    <a:pt x="307311" y="299397"/>
                    <a:pt x="307518" y="299293"/>
                  </a:cubicBezTo>
                  <a:cubicBezTo>
                    <a:pt x="318863" y="303461"/>
                    <a:pt x="322877" y="318070"/>
                    <a:pt x="331138" y="325644"/>
                  </a:cubicBezTo>
                  <a:cubicBezTo>
                    <a:pt x="335624" y="324677"/>
                    <a:pt x="337345" y="320921"/>
                    <a:pt x="342958" y="321710"/>
                  </a:cubicBezTo>
                  <a:cubicBezTo>
                    <a:pt x="353285" y="323168"/>
                    <a:pt x="382701" y="328831"/>
                    <a:pt x="379609" y="342010"/>
                  </a:cubicBezTo>
                  <a:cubicBezTo>
                    <a:pt x="378359" y="347370"/>
                    <a:pt x="372135" y="348867"/>
                    <a:pt x="370224" y="354124"/>
                  </a:cubicBezTo>
                  <a:cubicBezTo>
                    <a:pt x="368911" y="357743"/>
                    <a:pt x="367528" y="372314"/>
                    <a:pt x="365072" y="374121"/>
                  </a:cubicBezTo>
                  <a:cubicBezTo>
                    <a:pt x="360025" y="377816"/>
                    <a:pt x="343364" y="376056"/>
                    <a:pt x="335999" y="377751"/>
                  </a:cubicBezTo>
                  <a:cubicBezTo>
                    <a:pt x="333367" y="378456"/>
                    <a:pt x="330740" y="379166"/>
                    <a:pt x="328114" y="379868"/>
                  </a:cubicBezTo>
                  <a:cubicBezTo>
                    <a:pt x="325185" y="379565"/>
                    <a:pt x="322257" y="379270"/>
                    <a:pt x="319327" y="378964"/>
                  </a:cubicBezTo>
                  <a:cubicBezTo>
                    <a:pt x="314208" y="378067"/>
                    <a:pt x="309071" y="379515"/>
                    <a:pt x="305099" y="380171"/>
                  </a:cubicBezTo>
                  <a:cubicBezTo>
                    <a:pt x="301355" y="380171"/>
                    <a:pt x="297623" y="380171"/>
                    <a:pt x="293883" y="380171"/>
                  </a:cubicBezTo>
                  <a:cubicBezTo>
                    <a:pt x="277153" y="383086"/>
                    <a:pt x="259662" y="385127"/>
                    <a:pt x="242090" y="388349"/>
                  </a:cubicBezTo>
                  <a:cubicBezTo>
                    <a:pt x="238416" y="393349"/>
                    <a:pt x="240940" y="405885"/>
                    <a:pt x="240875" y="415613"/>
                  </a:cubicBezTo>
                  <a:cubicBezTo>
                    <a:pt x="240271" y="420263"/>
                    <a:pt x="239655" y="424914"/>
                    <a:pt x="239058" y="429552"/>
                  </a:cubicBezTo>
                  <a:cubicBezTo>
                    <a:pt x="238342" y="442893"/>
                    <a:pt x="242198" y="456605"/>
                    <a:pt x="239961" y="470746"/>
                  </a:cubicBezTo>
                  <a:cubicBezTo>
                    <a:pt x="239864" y="477517"/>
                    <a:pt x="239761" y="484279"/>
                    <a:pt x="239655" y="491039"/>
                  </a:cubicBezTo>
                  <a:cubicBezTo>
                    <a:pt x="239655" y="499953"/>
                    <a:pt x="238968" y="510037"/>
                    <a:pt x="240271" y="518004"/>
                  </a:cubicBezTo>
                  <a:cubicBezTo>
                    <a:pt x="240271" y="522450"/>
                    <a:pt x="240271" y="526891"/>
                    <a:pt x="240271" y="531331"/>
                  </a:cubicBezTo>
                  <a:cubicBezTo>
                    <a:pt x="240271" y="540161"/>
                    <a:pt x="240509" y="548358"/>
                    <a:pt x="241780" y="556177"/>
                  </a:cubicBezTo>
                  <a:cubicBezTo>
                    <a:pt x="241478" y="560912"/>
                    <a:pt x="241171" y="565660"/>
                    <a:pt x="240875" y="570409"/>
                  </a:cubicBezTo>
                  <a:cubicBezTo>
                    <a:pt x="240419" y="590073"/>
                    <a:pt x="240599" y="610286"/>
                    <a:pt x="237845" y="627051"/>
                  </a:cubicBezTo>
                  <a:cubicBezTo>
                    <a:pt x="237845" y="631295"/>
                    <a:pt x="237845" y="635536"/>
                    <a:pt x="237845" y="639780"/>
                  </a:cubicBezTo>
                  <a:cubicBezTo>
                    <a:pt x="234414" y="661355"/>
                    <a:pt x="238921" y="684162"/>
                    <a:pt x="234814" y="703087"/>
                  </a:cubicBezTo>
                  <a:cubicBezTo>
                    <a:pt x="234814" y="707226"/>
                    <a:pt x="234814" y="711370"/>
                    <a:pt x="234814" y="715510"/>
                  </a:cubicBezTo>
                  <a:cubicBezTo>
                    <a:pt x="234107" y="726418"/>
                    <a:pt x="233405" y="737319"/>
                    <a:pt x="232689" y="748227"/>
                  </a:cubicBezTo>
                  <a:cubicBezTo>
                    <a:pt x="232780" y="757227"/>
                    <a:pt x="233918" y="768174"/>
                    <a:pt x="229967" y="773977"/>
                  </a:cubicBezTo>
                  <a:cubicBezTo>
                    <a:pt x="225458" y="775262"/>
                    <a:pt x="204289" y="776184"/>
                    <a:pt x="202100" y="773373"/>
                  </a:cubicBezTo>
                  <a:cubicBezTo>
                    <a:pt x="201798" y="748529"/>
                    <a:pt x="201495" y="723683"/>
                    <a:pt x="201189" y="698849"/>
                  </a:cubicBezTo>
                  <a:cubicBezTo>
                    <a:pt x="204623" y="677127"/>
                    <a:pt x="203933" y="650313"/>
                    <a:pt x="203915" y="624938"/>
                  </a:cubicBezTo>
                  <a:cubicBezTo>
                    <a:pt x="203915" y="615042"/>
                    <a:pt x="203915" y="605145"/>
                    <a:pt x="203915" y="595249"/>
                  </a:cubicBezTo>
                  <a:cubicBezTo>
                    <a:pt x="204321" y="587477"/>
                    <a:pt x="204725" y="579704"/>
                    <a:pt x="205124" y="571924"/>
                  </a:cubicBezTo>
                  <a:cubicBezTo>
                    <a:pt x="207706" y="544392"/>
                    <a:pt x="206644" y="512186"/>
                    <a:pt x="206644" y="483170"/>
                  </a:cubicBezTo>
                  <a:cubicBezTo>
                    <a:pt x="206344" y="463579"/>
                    <a:pt x="206035" y="443994"/>
                    <a:pt x="205733" y="424396"/>
                  </a:cubicBezTo>
                  <a:cubicBezTo>
                    <a:pt x="204454" y="416397"/>
                    <a:pt x="206236" y="406472"/>
                    <a:pt x="202399" y="401079"/>
                  </a:cubicBezTo>
                  <a:cubicBezTo>
                    <a:pt x="202198" y="400982"/>
                    <a:pt x="201995" y="400878"/>
                    <a:pt x="201798" y="400776"/>
                  </a:cubicBezTo>
                  <a:cubicBezTo>
                    <a:pt x="195509" y="400470"/>
                    <a:pt x="193472" y="403286"/>
                    <a:pt x="188766" y="404412"/>
                  </a:cubicBezTo>
                  <a:cubicBezTo>
                    <a:pt x="179187" y="406695"/>
                    <a:pt x="170720" y="408517"/>
                    <a:pt x="161507" y="410464"/>
                  </a:cubicBezTo>
                  <a:cubicBezTo>
                    <a:pt x="158681" y="410662"/>
                    <a:pt x="155856" y="410864"/>
                    <a:pt x="153026" y="411068"/>
                  </a:cubicBezTo>
                  <a:cubicBezTo>
                    <a:pt x="149998" y="412085"/>
                    <a:pt x="146967" y="413095"/>
                    <a:pt x="143943" y="414096"/>
                  </a:cubicBezTo>
                  <a:cubicBezTo>
                    <a:pt x="141718" y="414204"/>
                    <a:pt x="139497" y="414302"/>
                    <a:pt x="137271" y="414406"/>
                  </a:cubicBezTo>
                  <a:cubicBezTo>
                    <a:pt x="135955" y="415310"/>
                    <a:pt x="134648" y="416225"/>
                    <a:pt x="133337" y="417128"/>
                  </a:cubicBezTo>
                  <a:cubicBezTo>
                    <a:pt x="129395" y="418254"/>
                    <a:pt x="125809" y="417185"/>
                    <a:pt x="122421" y="418340"/>
                  </a:cubicBezTo>
                  <a:cubicBezTo>
                    <a:pt x="114290" y="421138"/>
                    <a:pt x="104760" y="424364"/>
                    <a:pt x="96379" y="426527"/>
                  </a:cubicBezTo>
                  <a:cubicBezTo>
                    <a:pt x="87092" y="428241"/>
                    <a:pt x="77796" y="429958"/>
                    <a:pt x="68509" y="431675"/>
                  </a:cubicBezTo>
                  <a:cubicBezTo>
                    <a:pt x="61561" y="433486"/>
                    <a:pt x="51232" y="436834"/>
                    <a:pt x="43665" y="438343"/>
                  </a:cubicBezTo>
                  <a:cubicBezTo>
                    <a:pt x="27687" y="441525"/>
                    <a:pt x="0" y="427068"/>
                    <a:pt x="1865" y="414406"/>
                  </a:cubicBezTo>
                  <a:cubicBezTo>
                    <a:pt x="2491" y="410140"/>
                    <a:pt x="3794" y="400870"/>
                    <a:pt x="5807" y="397742"/>
                  </a:cubicBezTo>
                  <a:cubicBezTo>
                    <a:pt x="11640" y="388673"/>
                    <a:pt x="45079" y="385861"/>
                    <a:pt x="59426" y="382906"/>
                  </a:cubicBezTo>
                  <a:cubicBezTo>
                    <a:pt x="76540" y="379360"/>
                    <a:pt x="95955" y="375069"/>
                    <a:pt x="112435" y="371087"/>
                  </a:cubicBezTo>
                  <a:cubicBezTo>
                    <a:pt x="119700" y="370281"/>
                    <a:pt x="126968" y="369471"/>
                    <a:pt x="134240" y="368664"/>
                  </a:cubicBezTo>
                  <a:cubicBezTo>
                    <a:pt x="141451" y="365605"/>
                    <a:pt x="151023" y="362588"/>
                    <a:pt x="158786" y="360788"/>
                  </a:cubicBezTo>
                  <a:cubicBezTo>
                    <a:pt x="172465" y="357613"/>
                    <a:pt x="199947" y="354197"/>
                    <a:pt x="206035" y="344739"/>
                  </a:cubicBezTo>
                  <a:cubicBezTo>
                    <a:pt x="208789" y="340447"/>
                    <a:pt x="208469" y="320205"/>
                    <a:pt x="207861" y="313531"/>
                  </a:cubicBezTo>
                  <a:cubicBezTo>
                    <a:pt x="207280" y="307331"/>
                    <a:pt x="207388" y="301100"/>
                    <a:pt x="205430" y="296571"/>
                  </a:cubicBezTo>
                  <a:cubicBezTo>
                    <a:pt x="205229" y="296668"/>
                    <a:pt x="205031" y="296768"/>
                    <a:pt x="204829" y="296866"/>
                  </a:cubicBezTo>
                  <a:cubicBezTo>
                    <a:pt x="203857" y="303145"/>
                    <a:pt x="200292" y="306730"/>
                    <a:pt x="199674" y="313231"/>
                  </a:cubicBezTo>
                  <a:cubicBezTo>
                    <a:pt x="199166" y="318647"/>
                    <a:pt x="203829" y="322858"/>
                    <a:pt x="200585" y="327463"/>
                  </a:cubicBezTo>
                  <a:cubicBezTo>
                    <a:pt x="196920" y="332657"/>
                    <a:pt x="164919" y="342133"/>
                    <a:pt x="152720" y="339584"/>
                  </a:cubicBezTo>
                  <a:cubicBezTo>
                    <a:pt x="145256" y="338022"/>
                    <a:pt x="140508" y="330426"/>
                    <a:pt x="133938" y="327463"/>
                  </a:cubicBezTo>
                  <a:cubicBezTo>
                    <a:pt x="128124" y="324849"/>
                    <a:pt x="123048" y="324726"/>
                    <a:pt x="117583" y="322012"/>
                  </a:cubicBezTo>
                  <a:cubicBezTo>
                    <a:pt x="116270" y="320601"/>
                    <a:pt x="114951" y="319193"/>
                    <a:pt x="113640" y="317776"/>
                  </a:cubicBezTo>
                  <a:cubicBezTo>
                    <a:pt x="105927" y="312116"/>
                    <a:pt x="97801" y="308490"/>
                    <a:pt x="92135" y="300808"/>
                  </a:cubicBezTo>
                  <a:cubicBezTo>
                    <a:pt x="85926" y="292377"/>
                    <a:pt x="86252" y="266976"/>
                    <a:pt x="93045" y="259613"/>
                  </a:cubicBezTo>
                  <a:cubicBezTo>
                    <a:pt x="107791" y="259221"/>
                    <a:pt x="123634" y="264884"/>
                    <a:pt x="137271" y="268092"/>
                  </a:cubicBezTo>
                  <a:cubicBezTo>
                    <a:pt x="140001" y="268092"/>
                    <a:pt x="142722" y="268092"/>
                    <a:pt x="145450" y="268092"/>
                  </a:cubicBezTo>
                  <a:cubicBezTo>
                    <a:pt x="150030" y="268865"/>
                    <a:pt x="153026" y="270641"/>
                    <a:pt x="156660" y="271730"/>
                  </a:cubicBezTo>
                  <a:cubicBezTo>
                    <a:pt x="158273" y="271928"/>
                    <a:pt x="159886" y="272130"/>
                    <a:pt x="161507" y="272328"/>
                  </a:cubicBezTo>
                  <a:cubicBezTo>
                    <a:pt x="162417" y="273549"/>
                    <a:pt x="163332" y="274755"/>
                    <a:pt x="164229" y="275968"/>
                  </a:cubicBezTo>
                  <a:cubicBezTo>
                    <a:pt x="166550" y="276979"/>
                    <a:pt x="168880" y="277988"/>
                    <a:pt x="171202" y="279000"/>
                  </a:cubicBezTo>
                  <a:cubicBezTo>
                    <a:pt x="175240" y="279398"/>
                    <a:pt x="179281" y="279799"/>
                    <a:pt x="183315" y="280220"/>
                  </a:cubicBezTo>
                  <a:cubicBezTo>
                    <a:pt x="192398" y="281753"/>
                    <a:pt x="200726" y="284637"/>
                    <a:pt x="205124" y="290818"/>
                  </a:cubicBezTo>
                  <a:cubicBezTo>
                    <a:pt x="205430" y="290616"/>
                    <a:pt x="205733" y="290411"/>
                    <a:pt x="206035" y="290210"/>
                  </a:cubicBezTo>
                  <a:cubicBezTo>
                    <a:pt x="207435" y="285688"/>
                    <a:pt x="208430" y="275658"/>
                    <a:pt x="207241" y="269305"/>
                  </a:cubicBezTo>
                  <a:cubicBezTo>
                    <a:pt x="203760" y="250487"/>
                    <a:pt x="210197" y="222847"/>
                    <a:pt x="201798" y="208724"/>
                  </a:cubicBezTo>
                  <a:cubicBezTo>
                    <a:pt x="195444" y="206553"/>
                    <a:pt x="189414" y="205848"/>
                    <a:pt x="183013" y="203874"/>
                  </a:cubicBezTo>
                  <a:cubicBezTo>
                    <a:pt x="177059" y="202042"/>
                    <a:pt x="171562" y="198482"/>
                    <a:pt x="164840" y="197210"/>
                  </a:cubicBezTo>
                  <a:cubicBezTo>
                    <a:pt x="153526" y="195083"/>
                    <a:pt x="143078" y="207306"/>
                    <a:pt x="136051" y="202661"/>
                  </a:cubicBezTo>
                  <a:cubicBezTo>
                    <a:pt x="136051" y="202157"/>
                    <a:pt x="136051" y="201657"/>
                    <a:pt x="136051" y="201146"/>
                  </a:cubicBezTo>
                  <a:cubicBezTo>
                    <a:pt x="139201" y="197257"/>
                    <a:pt x="145509" y="193168"/>
                    <a:pt x="146967" y="188128"/>
                  </a:cubicBezTo>
                  <a:cubicBezTo>
                    <a:pt x="142826" y="185115"/>
                    <a:pt x="136613" y="182847"/>
                    <a:pt x="132732" y="179639"/>
                  </a:cubicBezTo>
                  <a:cubicBezTo>
                    <a:pt x="129599" y="176813"/>
                    <a:pt x="126467" y="173984"/>
                    <a:pt x="123340" y="171158"/>
                  </a:cubicBezTo>
                  <a:cubicBezTo>
                    <a:pt x="121820" y="170149"/>
                    <a:pt x="120304" y="169139"/>
                    <a:pt x="118797" y="168126"/>
                  </a:cubicBezTo>
                  <a:cubicBezTo>
                    <a:pt x="113095" y="158799"/>
                    <a:pt x="119383" y="148773"/>
                    <a:pt x="127584" y="146322"/>
                  </a:cubicBezTo>
                  <a:cubicBezTo>
                    <a:pt x="133131" y="146124"/>
                    <a:pt x="138682" y="145914"/>
                    <a:pt x="144238" y="145717"/>
                  </a:cubicBezTo>
                  <a:cubicBezTo>
                    <a:pt x="156660" y="145717"/>
                    <a:pt x="169085" y="145717"/>
                    <a:pt x="181498" y="145717"/>
                  </a:cubicBezTo>
                  <a:cubicBezTo>
                    <a:pt x="187554" y="145717"/>
                    <a:pt x="197773" y="147437"/>
                    <a:pt x="201189" y="144497"/>
                  </a:cubicBezTo>
                  <a:cubicBezTo>
                    <a:pt x="202798" y="142670"/>
                    <a:pt x="201237" y="137419"/>
                    <a:pt x="200887" y="134809"/>
                  </a:cubicBezTo>
                  <a:cubicBezTo>
                    <a:pt x="200887" y="126835"/>
                    <a:pt x="200887" y="118850"/>
                    <a:pt x="200887" y="110876"/>
                  </a:cubicBezTo>
                  <a:cubicBezTo>
                    <a:pt x="200887" y="98437"/>
                    <a:pt x="200487" y="87537"/>
                    <a:pt x="198158" y="76345"/>
                  </a:cubicBezTo>
                  <a:cubicBezTo>
                    <a:pt x="198158" y="73111"/>
                    <a:pt x="198158" y="69875"/>
                    <a:pt x="198158" y="66649"/>
                  </a:cubicBezTo>
                  <a:cubicBezTo>
                    <a:pt x="197090" y="59807"/>
                    <a:pt x="198979" y="52412"/>
                    <a:pt x="197863" y="45446"/>
                  </a:cubicBezTo>
                  <a:cubicBezTo>
                    <a:pt x="197147" y="40801"/>
                    <a:pt x="196445" y="36158"/>
                    <a:pt x="195740" y="31514"/>
                  </a:cubicBezTo>
                  <a:cubicBezTo>
                    <a:pt x="194256" y="23166"/>
                    <a:pt x="191761" y="6289"/>
                    <a:pt x="197863" y="2123"/>
                  </a:cubicBezTo>
                  <a:cubicBezTo>
                    <a:pt x="199980" y="1421"/>
                    <a:pt x="202100" y="716"/>
                    <a:pt x="204225"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8" name="Shape 1370">
              <a:extLst>
                <a:ext uri="{FF2B5EF4-FFF2-40B4-BE49-F238E27FC236}">
                  <a16:creationId xmlns:a16="http://schemas.microsoft.com/office/drawing/2014/main" id="{6321969A-DB2B-F527-D323-F5D1B08B2EC6}"/>
                </a:ext>
              </a:extLst>
            </p:cNvPr>
            <p:cNvSpPr/>
            <p:nvPr/>
          </p:nvSpPr>
          <p:spPr bwMode="auto">
            <a:xfrm>
              <a:off x="10842265" y="5446557"/>
              <a:ext cx="92075" cy="107950"/>
            </a:xfrm>
            <a:custGeom>
              <a:avLst/>
              <a:gdLst/>
              <a:ahLst/>
              <a:cxnLst/>
              <a:rect l="0" t="0" r="0" b="0"/>
              <a:pathLst>
                <a:path w="241474" h="282773">
                  <a:moveTo>
                    <a:pt x="0" y="0"/>
                  </a:moveTo>
                  <a:lnTo>
                    <a:pt x="59184" y="0"/>
                  </a:lnTo>
                  <a:lnTo>
                    <a:pt x="120748" y="116774"/>
                  </a:lnTo>
                  <a:lnTo>
                    <a:pt x="182308" y="0"/>
                  </a:lnTo>
                  <a:lnTo>
                    <a:pt x="241474" y="0"/>
                  </a:lnTo>
                  <a:lnTo>
                    <a:pt x="147359" y="172368"/>
                  </a:lnTo>
                  <a:lnTo>
                    <a:pt x="147359" y="282773"/>
                  </a:lnTo>
                  <a:lnTo>
                    <a:pt x="94134" y="282773"/>
                  </a:lnTo>
                  <a:lnTo>
                    <a:pt x="94134" y="172368"/>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69" name="Shape 1371">
              <a:extLst>
                <a:ext uri="{FF2B5EF4-FFF2-40B4-BE49-F238E27FC236}">
                  <a16:creationId xmlns:a16="http://schemas.microsoft.com/office/drawing/2014/main" id="{D6AEC5EE-A8B1-CE91-AEF7-0783C033694E}"/>
                </a:ext>
              </a:extLst>
            </p:cNvPr>
            <p:cNvSpPr/>
            <p:nvPr/>
          </p:nvSpPr>
          <p:spPr bwMode="auto">
            <a:xfrm>
              <a:off x="10750190" y="5446557"/>
              <a:ext cx="80963" cy="107950"/>
            </a:xfrm>
            <a:custGeom>
              <a:avLst/>
              <a:gdLst/>
              <a:ahLst/>
              <a:cxnLst/>
              <a:rect l="0" t="0" r="0" b="0"/>
              <a:pathLst>
                <a:path w="208113" h="282773">
                  <a:moveTo>
                    <a:pt x="0" y="0"/>
                  </a:moveTo>
                  <a:lnTo>
                    <a:pt x="208113" y="0"/>
                  </a:lnTo>
                  <a:lnTo>
                    <a:pt x="208113" y="49244"/>
                  </a:lnTo>
                  <a:lnTo>
                    <a:pt x="130677" y="49244"/>
                  </a:lnTo>
                  <a:lnTo>
                    <a:pt x="130677" y="282773"/>
                  </a:lnTo>
                  <a:lnTo>
                    <a:pt x="77453" y="282773"/>
                  </a:lnTo>
                  <a:lnTo>
                    <a:pt x="77453" y="49244"/>
                  </a:lnTo>
                  <a:lnTo>
                    <a:pt x="0" y="49244"/>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0" name="Shape 11081">
              <a:extLst>
                <a:ext uri="{FF2B5EF4-FFF2-40B4-BE49-F238E27FC236}">
                  <a16:creationId xmlns:a16="http://schemas.microsoft.com/office/drawing/2014/main" id="{7ACA6465-6D59-FE22-444D-3ABD7AFEDF68}"/>
                </a:ext>
              </a:extLst>
            </p:cNvPr>
            <p:cNvSpPr/>
            <p:nvPr/>
          </p:nvSpPr>
          <p:spPr bwMode="auto">
            <a:xfrm>
              <a:off x="10710503" y="5446557"/>
              <a:ext cx="20637" cy="107950"/>
            </a:xfrm>
            <a:custGeom>
              <a:avLst/>
              <a:gdLst/>
              <a:ahLst/>
              <a:cxnLst/>
              <a:rect l="0" t="0" r="0" b="0"/>
              <a:pathLst>
                <a:path w="53212" h="282773">
                  <a:moveTo>
                    <a:pt x="0" y="0"/>
                  </a:moveTo>
                  <a:lnTo>
                    <a:pt x="53212" y="0"/>
                  </a:lnTo>
                  <a:lnTo>
                    <a:pt x="53212" y="282773"/>
                  </a:lnTo>
                  <a:lnTo>
                    <a:pt x="0" y="282773"/>
                  </a:lnTo>
                  <a:lnTo>
                    <a:pt x="0" y="0"/>
                  </a:lnTo>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1" name="Shape 1373">
              <a:extLst>
                <a:ext uri="{FF2B5EF4-FFF2-40B4-BE49-F238E27FC236}">
                  <a16:creationId xmlns:a16="http://schemas.microsoft.com/office/drawing/2014/main" id="{77794074-86D6-3105-9D44-4CFC7F68C31E}"/>
                </a:ext>
              </a:extLst>
            </p:cNvPr>
            <p:cNvSpPr/>
            <p:nvPr/>
          </p:nvSpPr>
          <p:spPr bwMode="auto">
            <a:xfrm>
              <a:off x="10537464" y="5446557"/>
              <a:ext cx="44450" cy="107950"/>
            </a:xfrm>
            <a:custGeom>
              <a:avLst/>
              <a:gdLst/>
              <a:ahLst/>
              <a:cxnLst/>
              <a:rect l="0" t="0" r="0" b="0"/>
              <a:pathLst>
                <a:path w="114966" h="282773">
                  <a:moveTo>
                    <a:pt x="0" y="0"/>
                  </a:moveTo>
                  <a:lnTo>
                    <a:pt x="12516" y="0"/>
                  </a:lnTo>
                  <a:cubicBezTo>
                    <a:pt x="27611" y="0"/>
                    <a:pt x="41035" y="2117"/>
                    <a:pt x="52818" y="6354"/>
                  </a:cubicBezTo>
                  <a:cubicBezTo>
                    <a:pt x="64605" y="10596"/>
                    <a:pt x="74520" y="16471"/>
                    <a:pt x="82617" y="24023"/>
                  </a:cubicBezTo>
                  <a:cubicBezTo>
                    <a:pt x="90684" y="31572"/>
                    <a:pt x="96898" y="40583"/>
                    <a:pt x="101278" y="51034"/>
                  </a:cubicBezTo>
                  <a:cubicBezTo>
                    <a:pt x="105638" y="61502"/>
                    <a:pt x="107824" y="72940"/>
                    <a:pt x="107824" y="85389"/>
                  </a:cubicBezTo>
                  <a:cubicBezTo>
                    <a:pt x="107824" y="101273"/>
                    <a:pt x="105516" y="114322"/>
                    <a:pt x="100883" y="124506"/>
                  </a:cubicBezTo>
                  <a:cubicBezTo>
                    <a:pt x="96252" y="134698"/>
                    <a:pt x="90878" y="142845"/>
                    <a:pt x="84791" y="148929"/>
                  </a:cubicBezTo>
                  <a:cubicBezTo>
                    <a:pt x="78706" y="155016"/>
                    <a:pt x="72539" y="159520"/>
                    <a:pt x="66326" y="162435"/>
                  </a:cubicBezTo>
                  <a:cubicBezTo>
                    <a:pt x="60108" y="165345"/>
                    <a:pt x="55263" y="167468"/>
                    <a:pt x="51826" y="168789"/>
                  </a:cubicBezTo>
                  <a:lnTo>
                    <a:pt x="114966" y="282773"/>
                  </a:lnTo>
                  <a:lnTo>
                    <a:pt x="53405" y="282773"/>
                  </a:lnTo>
                  <a:lnTo>
                    <a:pt x="0" y="181366"/>
                  </a:lnTo>
                  <a:lnTo>
                    <a:pt x="0" y="131854"/>
                  </a:lnTo>
                  <a:lnTo>
                    <a:pt x="5756" y="131854"/>
                  </a:lnTo>
                  <a:cubicBezTo>
                    <a:pt x="19264" y="131854"/>
                    <a:pt x="30384" y="128150"/>
                    <a:pt x="39124" y="120734"/>
                  </a:cubicBezTo>
                  <a:cubicBezTo>
                    <a:pt x="47858" y="113328"/>
                    <a:pt x="52222" y="102856"/>
                    <a:pt x="52222" y="89364"/>
                  </a:cubicBezTo>
                  <a:cubicBezTo>
                    <a:pt x="52222" y="76386"/>
                    <a:pt x="47789" y="66064"/>
                    <a:pt x="38919" y="58382"/>
                  </a:cubicBezTo>
                  <a:cubicBezTo>
                    <a:pt x="34488" y="54542"/>
                    <a:pt x="28845" y="51663"/>
                    <a:pt x="21992" y="49744"/>
                  </a:cubicBezTo>
                  <a:lnTo>
                    <a:pt x="0" y="47127"/>
                  </a:lnTo>
                  <a:lnTo>
                    <a:pt x="0" y="0"/>
                  </a:ln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2" name="Shape 1374">
              <a:extLst>
                <a:ext uri="{FF2B5EF4-FFF2-40B4-BE49-F238E27FC236}">
                  <a16:creationId xmlns:a16="http://schemas.microsoft.com/office/drawing/2014/main" id="{B4F1B763-303D-27AA-FE02-48E0CD624BEC}"/>
                </a:ext>
              </a:extLst>
            </p:cNvPr>
            <p:cNvSpPr/>
            <p:nvPr/>
          </p:nvSpPr>
          <p:spPr bwMode="auto">
            <a:xfrm>
              <a:off x="10591439" y="5443382"/>
              <a:ext cx="95250" cy="114300"/>
            </a:xfrm>
            <a:custGeom>
              <a:avLst/>
              <a:gdLst/>
              <a:ahLst/>
              <a:cxnLst/>
              <a:rect l="0" t="0" r="0" b="0"/>
              <a:pathLst>
                <a:path w="246237" h="297064">
                  <a:moveTo>
                    <a:pt x="125502" y="0"/>
                  </a:moveTo>
                  <a:cubicBezTo>
                    <a:pt x="149860" y="0"/>
                    <a:pt x="171896" y="4554"/>
                    <a:pt x="191632" y="13695"/>
                  </a:cubicBezTo>
                  <a:cubicBezTo>
                    <a:pt x="211348" y="22821"/>
                    <a:pt x="228632" y="37196"/>
                    <a:pt x="243456" y="56783"/>
                  </a:cubicBezTo>
                  <a:lnTo>
                    <a:pt x="199371" y="90148"/>
                  </a:lnTo>
                  <a:cubicBezTo>
                    <a:pt x="192487" y="77177"/>
                    <a:pt x="182768" y="67104"/>
                    <a:pt x="170183" y="59973"/>
                  </a:cubicBezTo>
                  <a:cubicBezTo>
                    <a:pt x="157611" y="52816"/>
                    <a:pt x="142586" y="49238"/>
                    <a:pt x="125110" y="49238"/>
                  </a:cubicBezTo>
                  <a:cubicBezTo>
                    <a:pt x="109746" y="49238"/>
                    <a:pt x="96966" y="51948"/>
                    <a:pt x="86782" y="57374"/>
                  </a:cubicBezTo>
                  <a:cubicBezTo>
                    <a:pt x="76590" y="62817"/>
                    <a:pt x="71493" y="70550"/>
                    <a:pt x="71493" y="80618"/>
                  </a:cubicBezTo>
                  <a:cubicBezTo>
                    <a:pt x="71493" y="86440"/>
                    <a:pt x="73007" y="91263"/>
                    <a:pt x="76053" y="95094"/>
                  </a:cubicBezTo>
                  <a:cubicBezTo>
                    <a:pt x="79100" y="98961"/>
                    <a:pt x="83344" y="102197"/>
                    <a:pt x="88776" y="104828"/>
                  </a:cubicBezTo>
                  <a:cubicBezTo>
                    <a:pt x="94193" y="107485"/>
                    <a:pt x="100404" y="109732"/>
                    <a:pt x="107431" y="111582"/>
                  </a:cubicBezTo>
                  <a:cubicBezTo>
                    <a:pt x="114447" y="113440"/>
                    <a:pt x="121939" y="115171"/>
                    <a:pt x="129873" y="116755"/>
                  </a:cubicBezTo>
                  <a:lnTo>
                    <a:pt x="164423" y="124311"/>
                  </a:lnTo>
                  <a:cubicBezTo>
                    <a:pt x="175013" y="126684"/>
                    <a:pt x="185213" y="129665"/>
                    <a:pt x="195012" y="133243"/>
                  </a:cubicBezTo>
                  <a:cubicBezTo>
                    <a:pt x="204797" y="136804"/>
                    <a:pt x="213479" y="141585"/>
                    <a:pt x="221014" y="147532"/>
                  </a:cubicBezTo>
                  <a:cubicBezTo>
                    <a:pt x="228560" y="153501"/>
                    <a:pt x="234652" y="161039"/>
                    <a:pt x="239302" y="170180"/>
                  </a:cubicBezTo>
                  <a:cubicBezTo>
                    <a:pt x="243932" y="179309"/>
                    <a:pt x="246237" y="190631"/>
                    <a:pt x="246237" y="204124"/>
                  </a:cubicBezTo>
                  <a:cubicBezTo>
                    <a:pt x="246237" y="221343"/>
                    <a:pt x="242539" y="235902"/>
                    <a:pt x="235115" y="247810"/>
                  </a:cubicBezTo>
                  <a:cubicBezTo>
                    <a:pt x="227713" y="259737"/>
                    <a:pt x="218106" y="269320"/>
                    <a:pt x="206327" y="276618"/>
                  </a:cubicBezTo>
                  <a:cubicBezTo>
                    <a:pt x="194552" y="283892"/>
                    <a:pt x="181238" y="289120"/>
                    <a:pt x="166409" y="292292"/>
                  </a:cubicBezTo>
                  <a:cubicBezTo>
                    <a:pt x="151578" y="295477"/>
                    <a:pt x="136897" y="297064"/>
                    <a:pt x="122331" y="297064"/>
                  </a:cubicBezTo>
                  <a:cubicBezTo>
                    <a:pt x="110674" y="297064"/>
                    <a:pt x="99024" y="295802"/>
                    <a:pt x="87386" y="293285"/>
                  </a:cubicBezTo>
                  <a:cubicBezTo>
                    <a:pt x="75733" y="290776"/>
                    <a:pt x="64534" y="286996"/>
                    <a:pt x="53820" y="281971"/>
                  </a:cubicBezTo>
                  <a:cubicBezTo>
                    <a:pt x="43103" y="276941"/>
                    <a:pt x="33097" y="270727"/>
                    <a:pt x="23836" y="263304"/>
                  </a:cubicBezTo>
                  <a:cubicBezTo>
                    <a:pt x="14566" y="255899"/>
                    <a:pt x="6613" y="247292"/>
                    <a:pt x="0" y="237489"/>
                  </a:cubicBezTo>
                  <a:lnTo>
                    <a:pt x="45277" y="204930"/>
                  </a:lnTo>
                  <a:cubicBezTo>
                    <a:pt x="55335" y="219762"/>
                    <a:pt x="67719" y="230605"/>
                    <a:pt x="82414" y="237489"/>
                  </a:cubicBezTo>
                  <a:cubicBezTo>
                    <a:pt x="97110" y="244372"/>
                    <a:pt x="113202" y="247810"/>
                    <a:pt x="130666" y="247810"/>
                  </a:cubicBezTo>
                  <a:cubicBezTo>
                    <a:pt x="137019" y="247810"/>
                    <a:pt x="143773" y="247223"/>
                    <a:pt x="150926" y="246028"/>
                  </a:cubicBezTo>
                  <a:cubicBezTo>
                    <a:pt x="158076" y="244836"/>
                    <a:pt x="164563" y="242856"/>
                    <a:pt x="170381" y="240067"/>
                  </a:cubicBezTo>
                  <a:cubicBezTo>
                    <a:pt x="176205" y="237287"/>
                    <a:pt x="181033" y="233578"/>
                    <a:pt x="184870" y="228946"/>
                  </a:cubicBezTo>
                  <a:cubicBezTo>
                    <a:pt x="188726" y="224317"/>
                    <a:pt x="190637" y="218549"/>
                    <a:pt x="190637" y="211674"/>
                  </a:cubicBezTo>
                  <a:cubicBezTo>
                    <a:pt x="190637" y="206125"/>
                    <a:pt x="189378" y="201486"/>
                    <a:pt x="186865" y="197777"/>
                  </a:cubicBezTo>
                  <a:cubicBezTo>
                    <a:pt x="184355" y="194069"/>
                    <a:pt x="180579" y="190829"/>
                    <a:pt x="175536" y="188050"/>
                  </a:cubicBezTo>
                  <a:cubicBezTo>
                    <a:pt x="170503" y="185256"/>
                    <a:pt x="164423" y="182805"/>
                    <a:pt x="157273" y="180702"/>
                  </a:cubicBezTo>
                  <a:cubicBezTo>
                    <a:pt x="150140" y="178567"/>
                    <a:pt x="141793" y="176465"/>
                    <a:pt x="132264" y="174341"/>
                  </a:cubicBezTo>
                  <a:lnTo>
                    <a:pt x="100882" y="167188"/>
                  </a:lnTo>
                  <a:cubicBezTo>
                    <a:pt x="89492" y="164539"/>
                    <a:pt x="78707" y="161363"/>
                    <a:pt x="68519" y="157656"/>
                  </a:cubicBezTo>
                  <a:cubicBezTo>
                    <a:pt x="58320" y="153965"/>
                    <a:pt x="49316" y="149120"/>
                    <a:pt x="41519" y="143172"/>
                  </a:cubicBezTo>
                  <a:cubicBezTo>
                    <a:pt x="33699" y="137207"/>
                    <a:pt x="27479" y="129806"/>
                    <a:pt x="22849" y="120924"/>
                  </a:cubicBezTo>
                  <a:cubicBezTo>
                    <a:pt x="18198" y="112054"/>
                    <a:pt x="15894" y="101131"/>
                    <a:pt x="15894" y="88161"/>
                  </a:cubicBezTo>
                  <a:cubicBezTo>
                    <a:pt x="15894" y="73343"/>
                    <a:pt x="19141" y="60366"/>
                    <a:pt x="25617" y="49238"/>
                  </a:cubicBezTo>
                  <a:cubicBezTo>
                    <a:pt x="32104" y="38117"/>
                    <a:pt x="40503" y="28912"/>
                    <a:pt x="50846" y="21629"/>
                  </a:cubicBezTo>
                  <a:cubicBezTo>
                    <a:pt x="61163" y="14354"/>
                    <a:pt x="72882" y="8932"/>
                    <a:pt x="85993" y="5347"/>
                  </a:cubicBezTo>
                  <a:cubicBezTo>
                    <a:pt x="99097" y="1778"/>
                    <a:pt x="112261" y="0"/>
                    <a:pt x="125502"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3" name="Shape 1375">
              <a:extLst>
                <a:ext uri="{FF2B5EF4-FFF2-40B4-BE49-F238E27FC236}">
                  <a16:creationId xmlns:a16="http://schemas.microsoft.com/office/drawing/2014/main" id="{A784CEDC-B35A-590E-0845-DE3302913B01}"/>
                </a:ext>
              </a:extLst>
            </p:cNvPr>
            <p:cNvSpPr/>
            <p:nvPr/>
          </p:nvSpPr>
          <p:spPr bwMode="auto">
            <a:xfrm>
              <a:off x="10888302" y="5233833"/>
              <a:ext cx="1587" cy="1588"/>
            </a:xfrm>
            <a:custGeom>
              <a:avLst/>
              <a:gdLst/>
              <a:ahLst/>
              <a:cxnLst/>
              <a:rect l="0" t="0" r="0" b="0"/>
              <a:pathLst>
                <a:path w="5761" h="3172">
                  <a:moveTo>
                    <a:pt x="2129" y="26"/>
                  </a:moveTo>
                  <a:cubicBezTo>
                    <a:pt x="4130" y="0"/>
                    <a:pt x="4854" y="231"/>
                    <a:pt x="5761" y="1238"/>
                  </a:cubicBezTo>
                  <a:cubicBezTo>
                    <a:pt x="5761" y="1340"/>
                    <a:pt x="5761" y="1436"/>
                    <a:pt x="5761" y="1542"/>
                  </a:cubicBezTo>
                  <a:cubicBezTo>
                    <a:pt x="3492" y="2355"/>
                    <a:pt x="2046" y="3172"/>
                    <a:pt x="0" y="1542"/>
                  </a:cubicBezTo>
                  <a:cubicBezTo>
                    <a:pt x="112" y="1340"/>
                    <a:pt x="205" y="1120"/>
                    <a:pt x="310" y="922"/>
                  </a:cubicBezTo>
                  <a:cubicBezTo>
                    <a:pt x="918" y="624"/>
                    <a:pt x="1516" y="321"/>
                    <a:pt x="2129" y="26"/>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4" name="Shape 1376">
              <a:extLst>
                <a:ext uri="{FF2B5EF4-FFF2-40B4-BE49-F238E27FC236}">
                  <a16:creationId xmlns:a16="http://schemas.microsoft.com/office/drawing/2014/main" id="{0CDCCB45-ED24-9887-068C-B296224AB2EB}"/>
                </a:ext>
              </a:extLst>
            </p:cNvPr>
            <p:cNvSpPr/>
            <p:nvPr/>
          </p:nvSpPr>
          <p:spPr bwMode="auto">
            <a:xfrm>
              <a:off x="10735902" y="5211608"/>
              <a:ext cx="195262" cy="185738"/>
            </a:xfrm>
            <a:custGeom>
              <a:avLst/>
              <a:gdLst/>
              <a:ahLst/>
              <a:cxnLst/>
              <a:rect l="0" t="0" r="0" b="0"/>
              <a:pathLst>
                <a:path w="509323" h="486259">
                  <a:moveTo>
                    <a:pt x="334209" y="79"/>
                  </a:moveTo>
                  <a:cubicBezTo>
                    <a:pt x="352652" y="0"/>
                    <a:pt x="360082" y="22554"/>
                    <a:pt x="350876" y="36737"/>
                  </a:cubicBezTo>
                  <a:cubicBezTo>
                    <a:pt x="346394" y="43635"/>
                    <a:pt x="339156" y="48697"/>
                    <a:pt x="333607" y="54608"/>
                  </a:cubicBezTo>
                  <a:cubicBezTo>
                    <a:pt x="333003" y="56124"/>
                    <a:pt x="332394" y="57639"/>
                    <a:pt x="331798" y="59155"/>
                  </a:cubicBezTo>
                  <a:cubicBezTo>
                    <a:pt x="330609" y="61135"/>
                    <a:pt x="324521" y="65487"/>
                    <a:pt x="322707" y="67931"/>
                  </a:cubicBezTo>
                  <a:cubicBezTo>
                    <a:pt x="315438" y="77705"/>
                    <a:pt x="309524" y="87523"/>
                    <a:pt x="302103" y="97013"/>
                  </a:cubicBezTo>
                  <a:cubicBezTo>
                    <a:pt x="298976" y="100245"/>
                    <a:pt x="295854" y="103478"/>
                    <a:pt x="292719" y="106707"/>
                  </a:cubicBezTo>
                  <a:cubicBezTo>
                    <a:pt x="291203" y="109126"/>
                    <a:pt x="289688" y="111553"/>
                    <a:pt x="288165" y="113979"/>
                  </a:cubicBezTo>
                  <a:cubicBezTo>
                    <a:pt x="285249" y="117237"/>
                    <a:pt x="280158" y="119512"/>
                    <a:pt x="278171" y="123674"/>
                  </a:cubicBezTo>
                  <a:cubicBezTo>
                    <a:pt x="275301" y="129661"/>
                    <a:pt x="280688" y="143143"/>
                    <a:pt x="283025" y="147600"/>
                  </a:cubicBezTo>
                  <a:cubicBezTo>
                    <a:pt x="287165" y="148355"/>
                    <a:pt x="297698" y="146588"/>
                    <a:pt x="303922" y="145476"/>
                  </a:cubicBezTo>
                  <a:cubicBezTo>
                    <a:pt x="306748" y="145580"/>
                    <a:pt x="309581" y="145677"/>
                    <a:pt x="312407" y="145785"/>
                  </a:cubicBezTo>
                  <a:cubicBezTo>
                    <a:pt x="319675" y="145382"/>
                    <a:pt x="326951" y="144976"/>
                    <a:pt x="334209" y="144576"/>
                  </a:cubicBezTo>
                  <a:cubicBezTo>
                    <a:pt x="343806" y="144471"/>
                    <a:pt x="353400" y="144374"/>
                    <a:pt x="362997" y="144269"/>
                  </a:cubicBezTo>
                  <a:cubicBezTo>
                    <a:pt x="389008" y="139845"/>
                    <a:pt x="429954" y="141734"/>
                    <a:pt x="453570" y="146091"/>
                  </a:cubicBezTo>
                  <a:cubicBezTo>
                    <a:pt x="459831" y="146091"/>
                    <a:pt x="466087" y="146091"/>
                    <a:pt x="472352" y="146091"/>
                  </a:cubicBezTo>
                  <a:cubicBezTo>
                    <a:pt x="474364" y="146897"/>
                    <a:pt x="476387" y="147703"/>
                    <a:pt x="478407" y="148510"/>
                  </a:cubicBezTo>
                  <a:cubicBezTo>
                    <a:pt x="482587" y="149856"/>
                    <a:pt x="494257" y="154275"/>
                    <a:pt x="496277" y="157295"/>
                  </a:cubicBezTo>
                  <a:cubicBezTo>
                    <a:pt x="504539" y="169661"/>
                    <a:pt x="509323" y="190717"/>
                    <a:pt x="493862" y="199396"/>
                  </a:cubicBezTo>
                  <a:cubicBezTo>
                    <a:pt x="484563" y="197881"/>
                    <a:pt x="475278" y="196373"/>
                    <a:pt x="465983" y="194857"/>
                  </a:cubicBezTo>
                  <a:cubicBezTo>
                    <a:pt x="461945" y="194857"/>
                    <a:pt x="457908" y="194857"/>
                    <a:pt x="453870" y="194857"/>
                  </a:cubicBezTo>
                  <a:cubicBezTo>
                    <a:pt x="446504" y="193669"/>
                    <a:pt x="436756" y="194471"/>
                    <a:pt x="428730" y="192736"/>
                  </a:cubicBezTo>
                  <a:cubicBezTo>
                    <a:pt x="426203" y="191930"/>
                    <a:pt x="423680" y="191116"/>
                    <a:pt x="421156" y="190317"/>
                  </a:cubicBezTo>
                  <a:cubicBezTo>
                    <a:pt x="410752" y="188161"/>
                    <a:pt x="399135" y="190896"/>
                    <a:pt x="388144" y="188798"/>
                  </a:cubicBezTo>
                  <a:cubicBezTo>
                    <a:pt x="383388" y="187988"/>
                    <a:pt x="378640" y="187189"/>
                    <a:pt x="373891" y="186375"/>
                  </a:cubicBezTo>
                  <a:cubicBezTo>
                    <a:pt x="366829" y="186581"/>
                    <a:pt x="359766" y="186781"/>
                    <a:pt x="352696" y="186987"/>
                  </a:cubicBezTo>
                  <a:cubicBezTo>
                    <a:pt x="337045" y="186987"/>
                    <a:pt x="321386" y="186987"/>
                    <a:pt x="305737" y="186987"/>
                  </a:cubicBezTo>
                  <a:cubicBezTo>
                    <a:pt x="300671" y="187786"/>
                    <a:pt x="294814" y="186742"/>
                    <a:pt x="290897" y="187884"/>
                  </a:cubicBezTo>
                  <a:cubicBezTo>
                    <a:pt x="288989" y="194220"/>
                    <a:pt x="292543" y="200056"/>
                    <a:pt x="293622" y="205764"/>
                  </a:cubicBezTo>
                  <a:cubicBezTo>
                    <a:pt x="293622" y="210204"/>
                    <a:pt x="293622" y="214647"/>
                    <a:pt x="293622" y="219092"/>
                  </a:cubicBezTo>
                  <a:cubicBezTo>
                    <a:pt x="294432" y="232413"/>
                    <a:pt x="295235" y="245746"/>
                    <a:pt x="296052" y="259074"/>
                  </a:cubicBezTo>
                  <a:cubicBezTo>
                    <a:pt x="296052" y="263016"/>
                    <a:pt x="296052" y="266950"/>
                    <a:pt x="296052" y="270892"/>
                  </a:cubicBezTo>
                  <a:cubicBezTo>
                    <a:pt x="298021" y="283503"/>
                    <a:pt x="297561" y="298389"/>
                    <a:pt x="297561" y="312700"/>
                  </a:cubicBezTo>
                  <a:cubicBezTo>
                    <a:pt x="297561" y="318949"/>
                    <a:pt x="297561" y="325213"/>
                    <a:pt x="297561" y="331484"/>
                  </a:cubicBezTo>
                  <a:cubicBezTo>
                    <a:pt x="299328" y="342616"/>
                    <a:pt x="298773" y="355557"/>
                    <a:pt x="298773" y="367826"/>
                  </a:cubicBezTo>
                  <a:cubicBezTo>
                    <a:pt x="298773" y="396958"/>
                    <a:pt x="296750" y="421217"/>
                    <a:pt x="291802" y="443857"/>
                  </a:cubicBezTo>
                  <a:cubicBezTo>
                    <a:pt x="290473" y="449956"/>
                    <a:pt x="290253" y="455199"/>
                    <a:pt x="288165" y="460515"/>
                  </a:cubicBezTo>
                  <a:cubicBezTo>
                    <a:pt x="280397" y="480394"/>
                    <a:pt x="263530" y="486259"/>
                    <a:pt x="235460" y="486259"/>
                  </a:cubicBezTo>
                  <a:cubicBezTo>
                    <a:pt x="228700" y="486161"/>
                    <a:pt x="221928" y="486061"/>
                    <a:pt x="215161" y="485963"/>
                  </a:cubicBezTo>
                  <a:cubicBezTo>
                    <a:pt x="201384" y="483382"/>
                    <a:pt x="184146" y="482421"/>
                    <a:pt x="170330" y="479905"/>
                  </a:cubicBezTo>
                  <a:cubicBezTo>
                    <a:pt x="165182" y="478969"/>
                    <a:pt x="161060" y="479544"/>
                    <a:pt x="156700" y="478094"/>
                  </a:cubicBezTo>
                  <a:cubicBezTo>
                    <a:pt x="145605" y="474372"/>
                    <a:pt x="133772" y="469417"/>
                    <a:pt x="123382" y="465063"/>
                  </a:cubicBezTo>
                  <a:cubicBezTo>
                    <a:pt x="121158" y="464662"/>
                    <a:pt x="118936" y="464262"/>
                    <a:pt x="116711" y="463848"/>
                  </a:cubicBezTo>
                  <a:cubicBezTo>
                    <a:pt x="114995" y="463081"/>
                    <a:pt x="112791" y="460677"/>
                    <a:pt x="110962" y="459619"/>
                  </a:cubicBezTo>
                  <a:cubicBezTo>
                    <a:pt x="100702" y="453592"/>
                    <a:pt x="90838" y="447652"/>
                    <a:pt x="80362" y="442350"/>
                  </a:cubicBezTo>
                  <a:cubicBezTo>
                    <a:pt x="70034" y="437111"/>
                    <a:pt x="42335" y="430790"/>
                    <a:pt x="36741" y="422953"/>
                  </a:cubicBezTo>
                  <a:cubicBezTo>
                    <a:pt x="38419" y="414724"/>
                    <a:pt x="63085" y="410788"/>
                    <a:pt x="73089" y="415083"/>
                  </a:cubicBezTo>
                  <a:cubicBezTo>
                    <a:pt x="84682" y="420055"/>
                    <a:pt x="99114" y="424393"/>
                    <a:pt x="112171" y="427204"/>
                  </a:cubicBezTo>
                  <a:cubicBezTo>
                    <a:pt x="122755" y="429476"/>
                    <a:pt x="131201" y="428605"/>
                    <a:pt x="141256" y="431442"/>
                  </a:cubicBezTo>
                  <a:cubicBezTo>
                    <a:pt x="157571" y="436045"/>
                    <a:pt x="172172" y="443149"/>
                    <a:pt x="193661" y="440531"/>
                  </a:cubicBezTo>
                  <a:cubicBezTo>
                    <a:pt x="198810" y="440531"/>
                    <a:pt x="203964" y="440531"/>
                    <a:pt x="209105" y="440531"/>
                  </a:cubicBezTo>
                  <a:cubicBezTo>
                    <a:pt x="219477" y="438479"/>
                    <a:pt x="234302" y="433944"/>
                    <a:pt x="239706" y="426585"/>
                  </a:cubicBezTo>
                  <a:cubicBezTo>
                    <a:pt x="246125" y="417852"/>
                    <a:pt x="247808" y="405910"/>
                    <a:pt x="251819" y="394789"/>
                  </a:cubicBezTo>
                  <a:cubicBezTo>
                    <a:pt x="255693" y="384029"/>
                    <a:pt x="258080" y="371411"/>
                    <a:pt x="260304" y="358434"/>
                  </a:cubicBezTo>
                  <a:cubicBezTo>
                    <a:pt x="260406" y="343699"/>
                    <a:pt x="260502" y="328947"/>
                    <a:pt x="260607" y="314208"/>
                  </a:cubicBezTo>
                  <a:cubicBezTo>
                    <a:pt x="261676" y="306169"/>
                    <a:pt x="262479" y="293177"/>
                    <a:pt x="260902" y="283921"/>
                  </a:cubicBezTo>
                  <a:cubicBezTo>
                    <a:pt x="258976" y="272523"/>
                    <a:pt x="261717" y="259692"/>
                    <a:pt x="259091" y="249991"/>
                  </a:cubicBezTo>
                  <a:cubicBezTo>
                    <a:pt x="256835" y="241671"/>
                    <a:pt x="258930" y="233877"/>
                    <a:pt x="256666" y="226058"/>
                  </a:cubicBezTo>
                  <a:cubicBezTo>
                    <a:pt x="255859" y="224844"/>
                    <a:pt x="255053" y="223632"/>
                    <a:pt x="254246" y="222421"/>
                  </a:cubicBezTo>
                  <a:cubicBezTo>
                    <a:pt x="251182" y="213061"/>
                    <a:pt x="254001" y="199191"/>
                    <a:pt x="250008" y="190915"/>
                  </a:cubicBezTo>
                  <a:cubicBezTo>
                    <a:pt x="227005" y="186328"/>
                    <a:pt x="195941" y="193708"/>
                    <a:pt x="179722" y="199396"/>
                  </a:cubicBezTo>
                  <a:cubicBezTo>
                    <a:pt x="176799" y="199799"/>
                    <a:pt x="173872" y="200210"/>
                    <a:pt x="170934" y="200617"/>
                  </a:cubicBezTo>
                  <a:cubicBezTo>
                    <a:pt x="169833" y="201416"/>
                    <a:pt x="168717" y="202230"/>
                    <a:pt x="167608" y="203029"/>
                  </a:cubicBezTo>
                  <a:cubicBezTo>
                    <a:pt x="164782" y="203231"/>
                    <a:pt x="161957" y="203435"/>
                    <a:pt x="159123" y="203648"/>
                  </a:cubicBezTo>
                  <a:cubicBezTo>
                    <a:pt x="148766" y="205952"/>
                    <a:pt x="137803" y="209105"/>
                    <a:pt x="127626" y="211517"/>
                  </a:cubicBezTo>
                  <a:cubicBezTo>
                    <a:pt x="123885" y="211917"/>
                    <a:pt x="120149" y="212331"/>
                    <a:pt x="116409" y="212731"/>
                  </a:cubicBezTo>
                  <a:cubicBezTo>
                    <a:pt x="112171" y="214743"/>
                    <a:pt x="107927" y="216770"/>
                    <a:pt x="103694" y="218783"/>
                  </a:cubicBezTo>
                  <a:cubicBezTo>
                    <a:pt x="93593" y="223448"/>
                    <a:pt x="81162" y="227354"/>
                    <a:pt x="70668" y="230601"/>
                  </a:cubicBezTo>
                  <a:cubicBezTo>
                    <a:pt x="68046" y="231008"/>
                    <a:pt x="65415" y="231408"/>
                    <a:pt x="62798" y="231815"/>
                  </a:cubicBezTo>
                  <a:cubicBezTo>
                    <a:pt x="57725" y="233600"/>
                    <a:pt x="51954" y="238625"/>
                    <a:pt x="44021" y="237265"/>
                  </a:cubicBezTo>
                  <a:cubicBezTo>
                    <a:pt x="29131" y="234723"/>
                    <a:pt x="6026" y="219419"/>
                    <a:pt x="2213" y="206060"/>
                  </a:cubicBezTo>
                  <a:cubicBezTo>
                    <a:pt x="0" y="198319"/>
                    <a:pt x="2346" y="190050"/>
                    <a:pt x="6760" y="187282"/>
                  </a:cubicBezTo>
                  <a:cubicBezTo>
                    <a:pt x="10223" y="185104"/>
                    <a:pt x="26222" y="186083"/>
                    <a:pt x="31290" y="186375"/>
                  </a:cubicBezTo>
                  <a:cubicBezTo>
                    <a:pt x="37349" y="185472"/>
                    <a:pt x="43404" y="184554"/>
                    <a:pt x="49464" y="183646"/>
                  </a:cubicBezTo>
                  <a:cubicBezTo>
                    <a:pt x="52696" y="183549"/>
                    <a:pt x="55933" y="183445"/>
                    <a:pt x="59165" y="183347"/>
                  </a:cubicBezTo>
                  <a:cubicBezTo>
                    <a:pt x="68969" y="181234"/>
                    <a:pt x="83451" y="183412"/>
                    <a:pt x="93991" y="181228"/>
                  </a:cubicBezTo>
                  <a:cubicBezTo>
                    <a:pt x="103384" y="178401"/>
                    <a:pt x="112777" y="175567"/>
                    <a:pt x="122169" y="172738"/>
                  </a:cubicBezTo>
                  <a:cubicBezTo>
                    <a:pt x="124092" y="171943"/>
                    <a:pt x="125600" y="170298"/>
                    <a:pt x="127922" y="169718"/>
                  </a:cubicBezTo>
                  <a:cubicBezTo>
                    <a:pt x="132264" y="169311"/>
                    <a:pt x="136613" y="168901"/>
                    <a:pt x="140953" y="168501"/>
                  </a:cubicBezTo>
                  <a:cubicBezTo>
                    <a:pt x="141857" y="167694"/>
                    <a:pt x="142772" y="166888"/>
                    <a:pt x="143669" y="166082"/>
                  </a:cubicBezTo>
                  <a:cubicBezTo>
                    <a:pt x="146198" y="165874"/>
                    <a:pt x="148726" y="165675"/>
                    <a:pt x="151253" y="165473"/>
                  </a:cubicBezTo>
                  <a:cubicBezTo>
                    <a:pt x="154583" y="164462"/>
                    <a:pt x="157917" y="163454"/>
                    <a:pt x="161241" y="162442"/>
                  </a:cubicBezTo>
                  <a:cubicBezTo>
                    <a:pt x="163569" y="162241"/>
                    <a:pt x="165884" y="162043"/>
                    <a:pt x="168212" y="161841"/>
                  </a:cubicBezTo>
                  <a:cubicBezTo>
                    <a:pt x="169123" y="161031"/>
                    <a:pt x="170031" y="160224"/>
                    <a:pt x="170934" y="159418"/>
                  </a:cubicBezTo>
                  <a:cubicBezTo>
                    <a:pt x="174870" y="159210"/>
                    <a:pt x="178819" y="159012"/>
                    <a:pt x="182752" y="158810"/>
                  </a:cubicBezTo>
                  <a:cubicBezTo>
                    <a:pt x="187998" y="157809"/>
                    <a:pt x="194183" y="155689"/>
                    <a:pt x="198500" y="154271"/>
                  </a:cubicBezTo>
                  <a:cubicBezTo>
                    <a:pt x="203957" y="153655"/>
                    <a:pt x="209415" y="153057"/>
                    <a:pt x="214858" y="152446"/>
                  </a:cubicBezTo>
                  <a:cubicBezTo>
                    <a:pt x="222555" y="151225"/>
                    <a:pt x="232945" y="153888"/>
                    <a:pt x="238492" y="150623"/>
                  </a:cubicBezTo>
                  <a:cubicBezTo>
                    <a:pt x="241188" y="143870"/>
                    <a:pt x="237682" y="137019"/>
                    <a:pt x="236070" y="131240"/>
                  </a:cubicBezTo>
                  <a:cubicBezTo>
                    <a:pt x="231893" y="116262"/>
                    <a:pt x="225007" y="104716"/>
                    <a:pt x="221528" y="89434"/>
                  </a:cubicBezTo>
                  <a:cubicBezTo>
                    <a:pt x="226565" y="87343"/>
                    <a:pt x="229171" y="76841"/>
                    <a:pt x="236977" y="77925"/>
                  </a:cubicBezTo>
                  <a:cubicBezTo>
                    <a:pt x="246351" y="79235"/>
                    <a:pt x="254066" y="94708"/>
                    <a:pt x="263328" y="92166"/>
                  </a:cubicBezTo>
                  <a:cubicBezTo>
                    <a:pt x="273790" y="89298"/>
                    <a:pt x="285846" y="64990"/>
                    <a:pt x="291203" y="55516"/>
                  </a:cubicBezTo>
                  <a:cubicBezTo>
                    <a:pt x="293087" y="52188"/>
                    <a:pt x="298212" y="46303"/>
                    <a:pt x="296052" y="41274"/>
                  </a:cubicBezTo>
                  <a:cubicBezTo>
                    <a:pt x="291578" y="39834"/>
                    <a:pt x="283572" y="39492"/>
                    <a:pt x="277876" y="40370"/>
                  </a:cubicBezTo>
                  <a:cubicBezTo>
                    <a:pt x="271914" y="40265"/>
                    <a:pt x="265961" y="40169"/>
                    <a:pt x="259998" y="40061"/>
                  </a:cubicBezTo>
                  <a:cubicBezTo>
                    <a:pt x="253950" y="41241"/>
                    <a:pt x="238294" y="48534"/>
                    <a:pt x="235460" y="52484"/>
                  </a:cubicBezTo>
                  <a:cubicBezTo>
                    <a:pt x="234449" y="54701"/>
                    <a:pt x="233441" y="56922"/>
                    <a:pt x="232430" y="59155"/>
                  </a:cubicBezTo>
                  <a:cubicBezTo>
                    <a:pt x="228902" y="63792"/>
                    <a:pt x="225358" y="68435"/>
                    <a:pt x="221831" y="73080"/>
                  </a:cubicBezTo>
                  <a:cubicBezTo>
                    <a:pt x="220920" y="76312"/>
                    <a:pt x="220013" y="79545"/>
                    <a:pt x="219103" y="82781"/>
                  </a:cubicBezTo>
                  <a:cubicBezTo>
                    <a:pt x="215369" y="90406"/>
                    <a:pt x="206913" y="97908"/>
                    <a:pt x="198500" y="100651"/>
                  </a:cubicBezTo>
                  <a:cubicBezTo>
                    <a:pt x="186458" y="104561"/>
                    <a:pt x="177645" y="93524"/>
                    <a:pt x="174870" y="86413"/>
                  </a:cubicBezTo>
                  <a:cubicBezTo>
                    <a:pt x="174070" y="82267"/>
                    <a:pt x="173263" y="78127"/>
                    <a:pt x="172451" y="73990"/>
                  </a:cubicBezTo>
                  <a:cubicBezTo>
                    <a:pt x="169897" y="66689"/>
                    <a:pt x="167432" y="59742"/>
                    <a:pt x="164886" y="51574"/>
                  </a:cubicBezTo>
                  <a:cubicBezTo>
                    <a:pt x="163054" y="45748"/>
                    <a:pt x="158558" y="35204"/>
                    <a:pt x="162157" y="27946"/>
                  </a:cubicBezTo>
                  <a:cubicBezTo>
                    <a:pt x="165286" y="26938"/>
                    <a:pt x="168415" y="25919"/>
                    <a:pt x="171550" y="24919"/>
                  </a:cubicBezTo>
                  <a:cubicBezTo>
                    <a:pt x="173671" y="23404"/>
                    <a:pt x="175787" y="21887"/>
                    <a:pt x="177904" y="20372"/>
                  </a:cubicBezTo>
                  <a:cubicBezTo>
                    <a:pt x="183307" y="19468"/>
                    <a:pt x="196912" y="32075"/>
                    <a:pt x="199713" y="35222"/>
                  </a:cubicBezTo>
                  <a:cubicBezTo>
                    <a:pt x="205002" y="41151"/>
                    <a:pt x="201595" y="45338"/>
                    <a:pt x="211226" y="48542"/>
                  </a:cubicBezTo>
                  <a:cubicBezTo>
                    <a:pt x="219876" y="51433"/>
                    <a:pt x="237642" y="40255"/>
                    <a:pt x="243640" y="37634"/>
                  </a:cubicBezTo>
                  <a:cubicBezTo>
                    <a:pt x="245559" y="37234"/>
                    <a:pt x="247475" y="36835"/>
                    <a:pt x="249389" y="36421"/>
                  </a:cubicBezTo>
                  <a:cubicBezTo>
                    <a:pt x="250408" y="35424"/>
                    <a:pt x="251416" y="34408"/>
                    <a:pt x="252419" y="33397"/>
                  </a:cubicBezTo>
                  <a:cubicBezTo>
                    <a:pt x="254048" y="33706"/>
                    <a:pt x="255661" y="34002"/>
                    <a:pt x="257273" y="34308"/>
                  </a:cubicBezTo>
                  <a:cubicBezTo>
                    <a:pt x="262413" y="35359"/>
                    <a:pt x="266946" y="34031"/>
                    <a:pt x="269991" y="32191"/>
                  </a:cubicBezTo>
                  <a:cubicBezTo>
                    <a:pt x="269787" y="28076"/>
                    <a:pt x="270474" y="25635"/>
                    <a:pt x="273023" y="24307"/>
                  </a:cubicBezTo>
                  <a:cubicBezTo>
                    <a:pt x="277167" y="23710"/>
                    <a:pt x="281307" y="23108"/>
                    <a:pt x="285444" y="22496"/>
                  </a:cubicBezTo>
                  <a:cubicBezTo>
                    <a:pt x="300164" y="17301"/>
                    <a:pt x="313516" y="9219"/>
                    <a:pt x="326951" y="3110"/>
                  </a:cubicBezTo>
                  <a:cubicBezTo>
                    <a:pt x="329996" y="1717"/>
                    <a:pt x="332002" y="1951"/>
                    <a:pt x="334209" y="79"/>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5" name="Shape 1377">
              <a:extLst>
                <a:ext uri="{FF2B5EF4-FFF2-40B4-BE49-F238E27FC236}">
                  <a16:creationId xmlns:a16="http://schemas.microsoft.com/office/drawing/2014/main" id="{5831DCA7-EBF6-346D-2593-ED7EACC2391E}"/>
                </a:ext>
              </a:extLst>
            </p:cNvPr>
            <p:cNvSpPr/>
            <p:nvPr/>
          </p:nvSpPr>
          <p:spPr bwMode="auto">
            <a:xfrm>
              <a:off x="10537465" y="5133821"/>
              <a:ext cx="161925" cy="247650"/>
            </a:xfrm>
            <a:custGeom>
              <a:avLst/>
              <a:gdLst/>
              <a:ahLst/>
              <a:cxnLst/>
              <a:rect l="0" t="0" r="0" b="0"/>
              <a:pathLst>
                <a:path w="420588" h="647042">
                  <a:moveTo>
                    <a:pt x="85550" y="0"/>
                  </a:moveTo>
                  <a:cubicBezTo>
                    <a:pt x="87692" y="432"/>
                    <a:pt x="88113" y="1789"/>
                    <a:pt x="89787" y="2420"/>
                  </a:cubicBezTo>
                  <a:cubicBezTo>
                    <a:pt x="95613" y="4648"/>
                    <a:pt x="102250" y="6142"/>
                    <a:pt x="104935" y="11207"/>
                  </a:cubicBezTo>
                  <a:cubicBezTo>
                    <a:pt x="105966" y="13155"/>
                    <a:pt x="104955" y="15372"/>
                    <a:pt x="105843" y="17870"/>
                  </a:cubicBezTo>
                  <a:cubicBezTo>
                    <a:pt x="106851" y="18987"/>
                    <a:pt x="107863" y="20095"/>
                    <a:pt x="108878" y="21204"/>
                  </a:cubicBezTo>
                  <a:cubicBezTo>
                    <a:pt x="110430" y="26035"/>
                    <a:pt x="108025" y="38189"/>
                    <a:pt x="107359" y="42408"/>
                  </a:cubicBezTo>
                  <a:cubicBezTo>
                    <a:pt x="107259" y="48370"/>
                    <a:pt x="107161" y="54325"/>
                    <a:pt x="107049" y="60282"/>
                  </a:cubicBezTo>
                  <a:cubicBezTo>
                    <a:pt x="106250" y="65128"/>
                    <a:pt x="105443" y="69977"/>
                    <a:pt x="104637" y="74822"/>
                  </a:cubicBezTo>
                  <a:cubicBezTo>
                    <a:pt x="104529" y="78462"/>
                    <a:pt x="104432" y="82098"/>
                    <a:pt x="104327" y="85730"/>
                  </a:cubicBezTo>
                  <a:cubicBezTo>
                    <a:pt x="102812" y="89968"/>
                    <a:pt x="101297" y="94212"/>
                    <a:pt x="99781" y="98446"/>
                  </a:cubicBezTo>
                  <a:cubicBezTo>
                    <a:pt x="99982" y="100466"/>
                    <a:pt x="100188" y="102489"/>
                    <a:pt x="100400" y="104516"/>
                  </a:cubicBezTo>
                  <a:cubicBezTo>
                    <a:pt x="99885" y="109361"/>
                    <a:pt x="99382" y="114203"/>
                    <a:pt x="98884" y="119041"/>
                  </a:cubicBezTo>
                  <a:cubicBezTo>
                    <a:pt x="98884" y="121672"/>
                    <a:pt x="98884" y="124301"/>
                    <a:pt x="98884" y="126925"/>
                  </a:cubicBezTo>
                  <a:cubicBezTo>
                    <a:pt x="97967" y="128034"/>
                    <a:pt x="97059" y="129143"/>
                    <a:pt x="96148" y="130259"/>
                  </a:cubicBezTo>
                  <a:cubicBezTo>
                    <a:pt x="96148" y="135814"/>
                    <a:pt x="96148" y="141369"/>
                    <a:pt x="96148" y="146924"/>
                  </a:cubicBezTo>
                  <a:cubicBezTo>
                    <a:pt x="96148" y="151218"/>
                    <a:pt x="95317" y="154045"/>
                    <a:pt x="94633" y="156611"/>
                  </a:cubicBezTo>
                  <a:cubicBezTo>
                    <a:pt x="94435" y="164088"/>
                    <a:pt x="94233" y="171558"/>
                    <a:pt x="94028" y="179036"/>
                  </a:cubicBezTo>
                  <a:cubicBezTo>
                    <a:pt x="92016" y="191851"/>
                    <a:pt x="85623" y="204333"/>
                    <a:pt x="87668" y="218106"/>
                  </a:cubicBezTo>
                  <a:cubicBezTo>
                    <a:pt x="88937" y="226638"/>
                    <a:pt x="84596" y="232568"/>
                    <a:pt x="82519" y="238097"/>
                  </a:cubicBezTo>
                  <a:cubicBezTo>
                    <a:pt x="82112" y="242039"/>
                    <a:pt x="81712" y="245978"/>
                    <a:pt x="81306" y="249908"/>
                  </a:cubicBezTo>
                  <a:cubicBezTo>
                    <a:pt x="80931" y="252173"/>
                    <a:pt x="78912" y="261079"/>
                    <a:pt x="80701" y="263239"/>
                  </a:cubicBezTo>
                  <a:cubicBezTo>
                    <a:pt x="82886" y="265892"/>
                    <a:pt x="92016" y="263214"/>
                    <a:pt x="95854" y="263239"/>
                  </a:cubicBezTo>
                  <a:cubicBezTo>
                    <a:pt x="104213" y="263294"/>
                    <a:pt x="107920" y="261112"/>
                    <a:pt x="114329" y="259906"/>
                  </a:cubicBezTo>
                  <a:cubicBezTo>
                    <a:pt x="121024" y="258650"/>
                    <a:pt x="126035" y="258775"/>
                    <a:pt x="132195" y="256882"/>
                  </a:cubicBezTo>
                  <a:cubicBezTo>
                    <a:pt x="140465" y="254333"/>
                    <a:pt x="148082" y="250481"/>
                    <a:pt x="157042" y="248393"/>
                  </a:cubicBezTo>
                  <a:cubicBezTo>
                    <a:pt x="166565" y="246194"/>
                    <a:pt x="176594" y="247108"/>
                    <a:pt x="185212" y="244153"/>
                  </a:cubicBezTo>
                  <a:cubicBezTo>
                    <a:pt x="189168" y="242799"/>
                    <a:pt x="194166" y="239019"/>
                    <a:pt x="197935" y="237489"/>
                  </a:cubicBezTo>
                  <a:cubicBezTo>
                    <a:pt x="200054" y="237291"/>
                    <a:pt x="202171" y="237089"/>
                    <a:pt x="204297" y="236884"/>
                  </a:cubicBezTo>
                  <a:cubicBezTo>
                    <a:pt x="207525" y="235876"/>
                    <a:pt x="210758" y="234864"/>
                    <a:pt x="213990" y="233861"/>
                  </a:cubicBezTo>
                  <a:cubicBezTo>
                    <a:pt x="225220" y="231020"/>
                    <a:pt x="237672" y="232949"/>
                    <a:pt x="248525" y="230523"/>
                  </a:cubicBezTo>
                  <a:cubicBezTo>
                    <a:pt x="252856" y="229554"/>
                    <a:pt x="258454" y="225659"/>
                    <a:pt x="262764" y="224162"/>
                  </a:cubicBezTo>
                  <a:cubicBezTo>
                    <a:pt x="267304" y="223557"/>
                    <a:pt x="271846" y="222949"/>
                    <a:pt x="276393" y="222350"/>
                  </a:cubicBezTo>
                  <a:cubicBezTo>
                    <a:pt x="307518" y="217553"/>
                    <a:pt x="313336" y="233090"/>
                    <a:pt x="323650" y="249908"/>
                  </a:cubicBezTo>
                  <a:cubicBezTo>
                    <a:pt x="325562" y="253030"/>
                    <a:pt x="333309" y="262074"/>
                    <a:pt x="331826" y="265969"/>
                  </a:cubicBezTo>
                  <a:cubicBezTo>
                    <a:pt x="330735" y="267841"/>
                    <a:pt x="328863" y="267646"/>
                    <a:pt x="326987" y="268694"/>
                  </a:cubicBezTo>
                  <a:cubicBezTo>
                    <a:pt x="317231" y="274112"/>
                    <a:pt x="311119" y="269654"/>
                    <a:pt x="299714" y="271724"/>
                  </a:cubicBezTo>
                  <a:cubicBezTo>
                    <a:pt x="296082" y="272729"/>
                    <a:pt x="292442" y="273737"/>
                    <a:pt x="288813" y="274756"/>
                  </a:cubicBezTo>
                  <a:cubicBezTo>
                    <a:pt x="285678" y="274756"/>
                    <a:pt x="282549" y="274756"/>
                    <a:pt x="279425" y="274756"/>
                  </a:cubicBezTo>
                  <a:cubicBezTo>
                    <a:pt x="278510" y="275760"/>
                    <a:pt x="277606" y="276769"/>
                    <a:pt x="276692" y="277780"/>
                  </a:cubicBezTo>
                  <a:cubicBezTo>
                    <a:pt x="273664" y="277884"/>
                    <a:pt x="270634" y="277989"/>
                    <a:pt x="267610" y="278082"/>
                  </a:cubicBezTo>
                  <a:cubicBezTo>
                    <a:pt x="265281" y="279090"/>
                    <a:pt x="262965" y="280102"/>
                    <a:pt x="260640" y="281117"/>
                  </a:cubicBezTo>
                  <a:cubicBezTo>
                    <a:pt x="256604" y="281214"/>
                    <a:pt x="252565" y="281315"/>
                    <a:pt x="248525" y="281412"/>
                  </a:cubicBezTo>
                  <a:cubicBezTo>
                    <a:pt x="245829" y="281916"/>
                    <a:pt x="244011" y="283554"/>
                    <a:pt x="241862" y="284141"/>
                  </a:cubicBezTo>
                  <a:cubicBezTo>
                    <a:pt x="238114" y="284239"/>
                    <a:pt x="234388" y="284343"/>
                    <a:pt x="230644" y="284436"/>
                  </a:cubicBezTo>
                  <a:cubicBezTo>
                    <a:pt x="227330" y="284981"/>
                    <a:pt x="224949" y="286398"/>
                    <a:pt x="222771" y="287165"/>
                  </a:cubicBezTo>
                  <a:cubicBezTo>
                    <a:pt x="208731" y="287165"/>
                    <a:pt x="194701" y="287165"/>
                    <a:pt x="180673" y="287165"/>
                  </a:cubicBezTo>
                  <a:cubicBezTo>
                    <a:pt x="177742" y="288083"/>
                    <a:pt x="174809" y="288986"/>
                    <a:pt x="171885" y="289901"/>
                  </a:cubicBezTo>
                  <a:cubicBezTo>
                    <a:pt x="164815" y="291572"/>
                    <a:pt x="158004" y="290326"/>
                    <a:pt x="151892" y="292922"/>
                  </a:cubicBezTo>
                  <a:cubicBezTo>
                    <a:pt x="140644" y="297695"/>
                    <a:pt x="128556" y="304034"/>
                    <a:pt x="116442" y="307772"/>
                  </a:cubicBezTo>
                  <a:cubicBezTo>
                    <a:pt x="105606" y="311112"/>
                    <a:pt x="79963" y="304179"/>
                    <a:pt x="75250" y="307466"/>
                  </a:cubicBezTo>
                  <a:cubicBezTo>
                    <a:pt x="73577" y="308639"/>
                    <a:pt x="69307" y="319400"/>
                    <a:pt x="68587" y="321696"/>
                  </a:cubicBezTo>
                  <a:cubicBezTo>
                    <a:pt x="64309" y="335283"/>
                    <a:pt x="74055" y="340669"/>
                    <a:pt x="80099" y="347447"/>
                  </a:cubicBezTo>
                  <a:cubicBezTo>
                    <a:pt x="86176" y="354280"/>
                    <a:pt x="88603" y="363755"/>
                    <a:pt x="94028" y="371387"/>
                  </a:cubicBezTo>
                  <a:cubicBezTo>
                    <a:pt x="95440" y="373360"/>
                    <a:pt x="101541" y="377219"/>
                    <a:pt x="103730" y="378962"/>
                  </a:cubicBezTo>
                  <a:cubicBezTo>
                    <a:pt x="107543" y="382011"/>
                    <a:pt x="111650" y="387541"/>
                    <a:pt x="114631" y="391371"/>
                  </a:cubicBezTo>
                  <a:cubicBezTo>
                    <a:pt x="125254" y="405058"/>
                    <a:pt x="136562" y="416305"/>
                    <a:pt x="150068" y="427119"/>
                  </a:cubicBezTo>
                  <a:cubicBezTo>
                    <a:pt x="152398" y="430049"/>
                    <a:pt x="154713" y="432976"/>
                    <a:pt x="157042" y="435900"/>
                  </a:cubicBezTo>
                  <a:cubicBezTo>
                    <a:pt x="163412" y="443794"/>
                    <a:pt x="173544" y="452247"/>
                    <a:pt x="181577" y="458626"/>
                  </a:cubicBezTo>
                  <a:cubicBezTo>
                    <a:pt x="185112" y="462665"/>
                    <a:pt x="188647" y="466701"/>
                    <a:pt x="192174" y="470739"/>
                  </a:cubicBezTo>
                  <a:cubicBezTo>
                    <a:pt x="195612" y="473573"/>
                    <a:pt x="199044" y="476395"/>
                    <a:pt x="202474" y="479222"/>
                  </a:cubicBezTo>
                  <a:cubicBezTo>
                    <a:pt x="207572" y="485827"/>
                    <a:pt x="218275" y="497516"/>
                    <a:pt x="224892" y="502243"/>
                  </a:cubicBezTo>
                  <a:cubicBezTo>
                    <a:pt x="226407" y="502851"/>
                    <a:pt x="227916" y="503456"/>
                    <a:pt x="229431" y="504066"/>
                  </a:cubicBezTo>
                  <a:cubicBezTo>
                    <a:pt x="230350" y="505175"/>
                    <a:pt x="231260" y="506283"/>
                    <a:pt x="232160" y="507392"/>
                  </a:cubicBezTo>
                  <a:cubicBezTo>
                    <a:pt x="240102" y="513432"/>
                    <a:pt x="248245" y="518166"/>
                    <a:pt x="256396" y="524056"/>
                  </a:cubicBezTo>
                  <a:cubicBezTo>
                    <a:pt x="262047" y="528898"/>
                    <a:pt x="267710" y="533751"/>
                    <a:pt x="273362" y="538600"/>
                  </a:cubicBezTo>
                  <a:cubicBezTo>
                    <a:pt x="283420" y="546117"/>
                    <a:pt x="295805" y="552269"/>
                    <a:pt x="306687" y="558583"/>
                  </a:cubicBezTo>
                  <a:cubicBezTo>
                    <a:pt x="308808" y="558997"/>
                    <a:pt x="310924" y="559397"/>
                    <a:pt x="313041" y="559797"/>
                  </a:cubicBezTo>
                  <a:cubicBezTo>
                    <a:pt x="317782" y="561805"/>
                    <a:pt x="322535" y="565345"/>
                    <a:pt x="326678" y="567681"/>
                  </a:cubicBezTo>
                  <a:cubicBezTo>
                    <a:pt x="328194" y="568080"/>
                    <a:pt x="329709" y="568480"/>
                    <a:pt x="331226" y="568887"/>
                  </a:cubicBezTo>
                  <a:cubicBezTo>
                    <a:pt x="332229" y="569995"/>
                    <a:pt x="333237" y="571112"/>
                    <a:pt x="334249" y="572220"/>
                  </a:cubicBezTo>
                  <a:cubicBezTo>
                    <a:pt x="344184" y="578279"/>
                    <a:pt x="354466" y="581613"/>
                    <a:pt x="364845" y="587067"/>
                  </a:cubicBezTo>
                  <a:cubicBezTo>
                    <a:pt x="373018" y="591354"/>
                    <a:pt x="380109" y="598187"/>
                    <a:pt x="389074" y="601603"/>
                  </a:cubicBezTo>
                  <a:cubicBezTo>
                    <a:pt x="399914" y="605739"/>
                    <a:pt x="419781" y="612901"/>
                    <a:pt x="420588" y="626440"/>
                  </a:cubicBezTo>
                  <a:cubicBezTo>
                    <a:pt x="411245" y="635008"/>
                    <a:pt x="398577" y="642521"/>
                    <a:pt x="385444" y="647042"/>
                  </a:cubicBezTo>
                  <a:cubicBezTo>
                    <a:pt x="385242" y="647042"/>
                    <a:pt x="385042" y="647042"/>
                    <a:pt x="384843" y="647042"/>
                  </a:cubicBezTo>
                  <a:cubicBezTo>
                    <a:pt x="384843" y="647042"/>
                    <a:pt x="362272" y="644997"/>
                    <a:pt x="361213" y="644616"/>
                  </a:cubicBezTo>
                  <a:cubicBezTo>
                    <a:pt x="360298" y="643708"/>
                    <a:pt x="359395" y="642806"/>
                    <a:pt x="358484" y="641887"/>
                  </a:cubicBezTo>
                  <a:cubicBezTo>
                    <a:pt x="355654" y="641787"/>
                    <a:pt x="352828" y="641689"/>
                    <a:pt x="350003" y="641585"/>
                  </a:cubicBezTo>
                  <a:cubicBezTo>
                    <a:pt x="344822" y="640704"/>
                    <a:pt x="339520" y="640394"/>
                    <a:pt x="333947" y="638863"/>
                  </a:cubicBezTo>
                  <a:cubicBezTo>
                    <a:pt x="317602" y="634368"/>
                    <a:pt x="299372" y="631232"/>
                    <a:pt x="284876" y="625234"/>
                  </a:cubicBezTo>
                  <a:cubicBezTo>
                    <a:pt x="283155" y="624932"/>
                    <a:pt x="281436" y="624625"/>
                    <a:pt x="279723" y="624323"/>
                  </a:cubicBezTo>
                  <a:cubicBezTo>
                    <a:pt x="278709" y="623417"/>
                    <a:pt x="277712" y="622505"/>
                    <a:pt x="276692" y="621594"/>
                  </a:cubicBezTo>
                  <a:cubicBezTo>
                    <a:pt x="273161" y="620191"/>
                    <a:pt x="269629" y="618768"/>
                    <a:pt x="266093" y="617357"/>
                  </a:cubicBezTo>
                  <a:cubicBezTo>
                    <a:pt x="262764" y="615546"/>
                    <a:pt x="259424" y="613718"/>
                    <a:pt x="256094" y="611906"/>
                  </a:cubicBezTo>
                  <a:cubicBezTo>
                    <a:pt x="253778" y="611302"/>
                    <a:pt x="251449" y="610686"/>
                    <a:pt x="249134" y="610089"/>
                  </a:cubicBezTo>
                  <a:cubicBezTo>
                    <a:pt x="233560" y="601528"/>
                    <a:pt x="220950" y="584641"/>
                    <a:pt x="209138" y="571910"/>
                  </a:cubicBezTo>
                  <a:cubicBezTo>
                    <a:pt x="206326" y="568873"/>
                    <a:pt x="198367" y="564570"/>
                    <a:pt x="196419" y="561921"/>
                  </a:cubicBezTo>
                  <a:cubicBezTo>
                    <a:pt x="191491" y="555207"/>
                    <a:pt x="185496" y="549742"/>
                    <a:pt x="180673" y="543136"/>
                  </a:cubicBezTo>
                  <a:cubicBezTo>
                    <a:pt x="164415" y="520896"/>
                    <a:pt x="149187" y="497704"/>
                    <a:pt x="134629" y="474073"/>
                  </a:cubicBezTo>
                  <a:cubicBezTo>
                    <a:pt x="132595" y="470139"/>
                    <a:pt x="130582" y="466193"/>
                    <a:pt x="128563" y="462265"/>
                  </a:cubicBezTo>
                  <a:cubicBezTo>
                    <a:pt x="123351" y="454349"/>
                    <a:pt x="115945" y="447854"/>
                    <a:pt x="110386" y="440446"/>
                  </a:cubicBezTo>
                  <a:cubicBezTo>
                    <a:pt x="103917" y="431824"/>
                    <a:pt x="98633" y="422741"/>
                    <a:pt x="91911" y="414400"/>
                  </a:cubicBezTo>
                  <a:cubicBezTo>
                    <a:pt x="86551" y="409453"/>
                    <a:pt x="81202" y="404504"/>
                    <a:pt x="75855" y="399557"/>
                  </a:cubicBezTo>
                  <a:cubicBezTo>
                    <a:pt x="73145" y="396936"/>
                    <a:pt x="68997" y="394042"/>
                    <a:pt x="66766" y="391075"/>
                  </a:cubicBezTo>
                  <a:cubicBezTo>
                    <a:pt x="63569" y="386817"/>
                    <a:pt x="60915" y="379617"/>
                    <a:pt x="55252" y="378044"/>
                  </a:cubicBezTo>
                  <a:cubicBezTo>
                    <a:pt x="51725" y="385564"/>
                    <a:pt x="50684" y="394269"/>
                    <a:pt x="47980" y="403492"/>
                  </a:cubicBezTo>
                  <a:cubicBezTo>
                    <a:pt x="45086" y="413399"/>
                    <a:pt x="41292" y="422993"/>
                    <a:pt x="37691" y="433481"/>
                  </a:cubicBezTo>
                  <a:cubicBezTo>
                    <a:pt x="32917" y="447358"/>
                    <a:pt x="25145" y="461941"/>
                    <a:pt x="20116" y="476190"/>
                  </a:cubicBezTo>
                  <a:cubicBezTo>
                    <a:pt x="15774" y="488479"/>
                    <a:pt x="11592" y="501065"/>
                    <a:pt x="6874" y="513107"/>
                  </a:cubicBezTo>
                  <a:lnTo>
                    <a:pt x="0" y="527176"/>
                  </a:lnTo>
                  <a:lnTo>
                    <a:pt x="0" y="412648"/>
                  </a:lnTo>
                  <a:lnTo>
                    <a:pt x="7346" y="391399"/>
                  </a:lnTo>
                  <a:cubicBezTo>
                    <a:pt x="10244" y="381084"/>
                    <a:pt x="13057" y="370610"/>
                    <a:pt x="17088" y="360782"/>
                  </a:cubicBezTo>
                  <a:cubicBezTo>
                    <a:pt x="20336" y="352872"/>
                    <a:pt x="25333" y="344772"/>
                    <a:pt x="28591" y="337457"/>
                  </a:cubicBezTo>
                  <a:cubicBezTo>
                    <a:pt x="31035" y="331984"/>
                    <a:pt x="28915" y="320627"/>
                    <a:pt x="24958" y="318680"/>
                  </a:cubicBezTo>
                  <a:cubicBezTo>
                    <a:pt x="19998" y="315872"/>
                    <a:pt x="9406" y="319332"/>
                    <a:pt x="4975" y="320498"/>
                  </a:cubicBezTo>
                  <a:lnTo>
                    <a:pt x="0" y="320357"/>
                  </a:lnTo>
                  <a:lnTo>
                    <a:pt x="0" y="284568"/>
                  </a:lnTo>
                  <a:lnTo>
                    <a:pt x="4665" y="284436"/>
                  </a:lnTo>
                  <a:cubicBezTo>
                    <a:pt x="5677" y="283540"/>
                    <a:pt x="6692" y="282626"/>
                    <a:pt x="7689" y="281722"/>
                  </a:cubicBezTo>
                  <a:cubicBezTo>
                    <a:pt x="11433" y="281315"/>
                    <a:pt x="15167" y="280909"/>
                    <a:pt x="18910" y="280509"/>
                  </a:cubicBezTo>
                  <a:cubicBezTo>
                    <a:pt x="22139" y="279292"/>
                    <a:pt x="25373" y="278082"/>
                    <a:pt x="28591" y="276873"/>
                  </a:cubicBezTo>
                  <a:cubicBezTo>
                    <a:pt x="32641" y="275890"/>
                    <a:pt x="36661" y="276710"/>
                    <a:pt x="39506" y="275052"/>
                  </a:cubicBezTo>
                  <a:cubicBezTo>
                    <a:pt x="41626" y="269787"/>
                    <a:pt x="41479" y="262505"/>
                    <a:pt x="43138" y="256266"/>
                  </a:cubicBezTo>
                  <a:cubicBezTo>
                    <a:pt x="44549" y="252843"/>
                    <a:pt x="45968" y="249412"/>
                    <a:pt x="47375" y="245978"/>
                  </a:cubicBezTo>
                  <a:cubicBezTo>
                    <a:pt x="48595" y="236891"/>
                    <a:pt x="49809" y="227794"/>
                    <a:pt x="51019" y="218711"/>
                  </a:cubicBezTo>
                  <a:cubicBezTo>
                    <a:pt x="51019" y="216289"/>
                    <a:pt x="51019" y="213862"/>
                    <a:pt x="51019" y="211443"/>
                  </a:cubicBezTo>
                  <a:cubicBezTo>
                    <a:pt x="51725" y="210229"/>
                    <a:pt x="52420" y="209017"/>
                    <a:pt x="53136" y="207810"/>
                  </a:cubicBezTo>
                  <a:cubicBezTo>
                    <a:pt x="53439" y="200733"/>
                    <a:pt x="53737" y="193663"/>
                    <a:pt x="54046" y="186599"/>
                  </a:cubicBezTo>
                  <a:cubicBezTo>
                    <a:pt x="54490" y="184026"/>
                    <a:pt x="55922" y="182661"/>
                    <a:pt x="56469" y="180847"/>
                  </a:cubicBezTo>
                  <a:cubicBezTo>
                    <a:pt x="56566" y="175190"/>
                    <a:pt x="56670" y="169531"/>
                    <a:pt x="56768" y="163880"/>
                  </a:cubicBezTo>
                  <a:cubicBezTo>
                    <a:pt x="57679" y="160650"/>
                    <a:pt x="58593" y="157418"/>
                    <a:pt x="59497" y="154184"/>
                  </a:cubicBezTo>
                  <a:cubicBezTo>
                    <a:pt x="59602" y="150452"/>
                    <a:pt x="59694" y="146714"/>
                    <a:pt x="59799" y="142974"/>
                  </a:cubicBezTo>
                  <a:cubicBezTo>
                    <a:pt x="61923" y="129597"/>
                    <a:pt x="60677" y="111211"/>
                    <a:pt x="63438" y="99360"/>
                  </a:cubicBezTo>
                  <a:cubicBezTo>
                    <a:pt x="63636" y="89867"/>
                    <a:pt x="63838" y="80377"/>
                    <a:pt x="64036" y="70880"/>
                  </a:cubicBezTo>
                  <a:cubicBezTo>
                    <a:pt x="65135" y="64063"/>
                    <a:pt x="67442" y="55749"/>
                    <a:pt x="66160" y="47556"/>
                  </a:cubicBezTo>
                  <a:cubicBezTo>
                    <a:pt x="64980" y="39957"/>
                    <a:pt x="63791" y="28876"/>
                    <a:pt x="66160" y="20902"/>
                  </a:cubicBezTo>
                  <a:cubicBezTo>
                    <a:pt x="67366" y="18883"/>
                    <a:pt x="68587" y="16863"/>
                    <a:pt x="69796" y="14840"/>
                  </a:cubicBezTo>
                  <a:cubicBezTo>
                    <a:pt x="70765" y="11769"/>
                    <a:pt x="68745" y="9015"/>
                    <a:pt x="70708" y="6052"/>
                  </a:cubicBezTo>
                  <a:cubicBezTo>
                    <a:pt x="73102" y="2449"/>
                    <a:pt x="82069" y="2606"/>
                    <a:pt x="85550"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6" name="Shape 1378">
              <a:extLst>
                <a:ext uri="{FF2B5EF4-FFF2-40B4-BE49-F238E27FC236}">
                  <a16:creationId xmlns:a16="http://schemas.microsoft.com/office/drawing/2014/main" id="{DE9CD38B-E341-B4DD-CCEB-333C93D6ADF5}"/>
                </a:ext>
              </a:extLst>
            </p:cNvPr>
            <p:cNvSpPr/>
            <p:nvPr/>
          </p:nvSpPr>
          <p:spPr bwMode="auto">
            <a:xfrm>
              <a:off x="10762890" y="5122708"/>
              <a:ext cx="53975" cy="47625"/>
            </a:xfrm>
            <a:custGeom>
              <a:avLst/>
              <a:gdLst/>
              <a:ahLst/>
              <a:cxnLst/>
              <a:rect l="0" t="0" r="0" b="0"/>
              <a:pathLst>
                <a:path w="138978" h="125287">
                  <a:moveTo>
                    <a:pt x="43927" y="0"/>
                  </a:moveTo>
                  <a:cubicBezTo>
                    <a:pt x="55693" y="1375"/>
                    <a:pt x="75002" y="15851"/>
                    <a:pt x="83607" y="22115"/>
                  </a:cubicBezTo>
                  <a:cubicBezTo>
                    <a:pt x="89115" y="26132"/>
                    <a:pt x="97527" y="32771"/>
                    <a:pt x="106024" y="30589"/>
                  </a:cubicBezTo>
                  <a:cubicBezTo>
                    <a:pt x="107486" y="27842"/>
                    <a:pt x="110344" y="22409"/>
                    <a:pt x="113299" y="21211"/>
                  </a:cubicBezTo>
                  <a:cubicBezTo>
                    <a:pt x="113904" y="22925"/>
                    <a:pt x="114506" y="24634"/>
                    <a:pt x="115117" y="26359"/>
                  </a:cubicBezTo>
                  <a:cubicBezTo>
                    <a:pt x="115222" y="32414"/>
                    <a:pt x="115319" y="38480"/>
                    <a:pt x="115420" y="44529"/>
                  </a:cubicBezTo>
                  <a:cubicBezTo>
                    <a:pt x="117163" y="47753"/>
                    <a:pt x="121871" y="49914"/>
                    <a:pt x="124200" y="52708"/>
                  </a:cubicBezTo>
                  <a:cubicBezTo>
                    <a:pt x="129431" y="58985"/>
                    <a:pt x="136095" y="75326"/>
                    <a:pt x="137837" y="84517"/>
                  </a:cubicBezTo>
                  <a:cubicBezTo>
                    <a:pt x="138978" y="90554"/>
                    <a:pt x="134734" y="93430"/>
                    <a:pt x="132985" y="96933"/>
                  </a:cubicBezTo>
                  <a:cubicBezTo>
                    <a:pt x="127440" y="108082"/>
                    <a:pt x="104660" y="119945"/>
                    <a:pt x="90573" y="122681"/>
                  </a:cubicBezTo>
                  <a:cubicBezTo>
                    <a:pt x="77232" y="125287"/>
                    <a:pt x="68228" y="108900"/>
                    <a:pt x="62705" y="101787"/>
                  </a:cubicBezTo>
                  <a:cubicBezTo>
                    <a:pt x="60513" y="98946"/>
                    <a:pt x="55210" y="96560"/>
                    <a:pt x="52715" y="93304"/>
                  </a:cubicBezTo>
                  <a:cubicBezTo>
                    <a:pt x="40915" y="77975"/>
                    <a:pt x="30590" y="62676"/>
                    <a:pt x="19383" y="46652"/>
                  </a:cubicBezTo>
                  <a:cubicBezTo>
                    <a:pt x="15260" y="40738"/>
                    <a:pt x="1315" y="26816"/>
                    <a:pt x="0" y="19991"/>
                  </a:cubicBezTo>
                  <a:cubicBezTo>
                    <a:pt x="302" y="19591"/>
                    <a:pt x="605" y="19184"/>
                    <a:pt x="915" y="18785"/>
                  </a:cubicBezTo>
                  <a:cubicBezTo>
                    <a:pt x="9817" y="15422"/>
                    <a:pt x="17828" y="7549"/>
                    <a:pt x="26659" y="4244"/>
                  </a:cubicBezTo>
                  <a:cubicBezTo>
                    <a:pt x="32414" y="2834"/>
                    <a:pt x="38167" y="1415"/>
                    <a:pt x="43927"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7" name="Shape 1379">
              <a:extLst>
                <a:ext uri="{FF2B5EF4-FFF2-40B4-BE49-F238E27FC236}">
                  <a16:creationId xmlns:a16="http://schemas.microsoft.com/office/drawing/2014/main" id="{B8513C70-A7F0-B86D-8A21-CD057BE268CA}"/>
                </a:ext>
              </a:extLst>
            </p:cNvPr>
            <p:cNvSpPr/>
            <p:nvPr/>
          </p:nvSpPr>
          <p:spPr bwMode="auto">
            <a:xfrm>
              <a:off x="10812103" y="5117946"/>
              <a:ext cx="53975" cy="42862"/>
            </a:xfrm>
            <a:custGeom>
              <a:avLst/>
              <a:gdLst/>
              <a:ahLst/>
              <a:cxnLst/>
              <a:rect l="0" t="0" r="0" b="0"/>
              <a:pathLst>
                <a:path w="146031" h="111059">
                  <a:moveTo>
                    <a:pt x="39198" y="489"/>
                  </a:moveTo>
                  <a:cubicBezTo>
                    <a:pt x="64894" y="0"/>
                    <a:pt x="96491" y="30621"/>
                    <a:pt x="110089" y="44413"/>
                  </a:cubicBezTo>
                  <a:cubicBezTo>
                    <a:pt x="112205" y="45831"/>
                    <a:pt x="114326" y="47235"/>
                    <a:pt x="116449" y="48650"/>
                  </a:cubicBezTo>
                  <a:cubicBezTo>
                    <a:pt x="119967" y="49694"/>
                    <a:pt x="125852" y="47292"/>
                    <a:pt x="127351" y="50165"/>
                  </a:cubicBezTo>
                  <a:cubicBezTo>
                    <a:pt x="129053" y="53434"/>
                    <a:pt x="125712" y="55235"/>
                    <a:pt x="125233" y="57743"/>
                  </a:cubicBezTo>
                  <a:cubicBezTo>
                    <a:pt x="127351" y="60969"/>
                    <a:pt x="129474" y="64195"/>
                    <a:pt x="131587" y="67435"/>
                  </a:cubicBezTo>
                  <a:cubicBezTo>
                    <a:pt x="134648" y="71096"/>
                    <a:pt x="146031" y="78044"/>
                    <a:pt x="144620" y="85006"/>
                  </a:cubicBezTo>
                  <a:cubicBezTo>
                    <a:pt x="143734" y="89351"/>
                    <a:pt x="137060" y="91768"/>
                    <a:pt x="133417" y="93488"/>
                  </a:cubicBezTo>
                  <a:cubicBezTo>
                    <a:pt x="123456" y="98179"/>
                    <a:pt x="115164" y="104634"/>
                    <a:pt x="107058" y="111059"/>
                  </a:cubicBezTo>
                  <a:cubicBezTo>
                    <a:pt x="100167" y="110041"/>
                    <a:pt x="93769" y="106459"/>
                    <a:pt x="88273" y="103791"/>
                  </a:cubicBezTo>
                  <a:cubicBezTo>
                    <a:pt x="86358" y="103384"/>
                    <a:pt x="84443" y="102970"/>
                    <a:pt x="82520" y="102570"/>
                  </a:cubicBezTo>
                  <a:cubicBezTo>
                    <a:pt x="78668" y="100847"/>
                    <a:pt x="73592" y="97254"/>
                    <a:pt x="69797" y="94694"/>
                  </a:cubicBezTo>
                  <a:cubicBezTo>
                    <a:pt x="64218" y="90946"/>
                    <a:pt x="61528" y="85960"/>
                    <a:pt x="57382" y="80762"/>
                  </a:cubicBezTo>
                  <a:cubicBezTo>
                    <a:pt x="53241" y="77026"/>
                    <a:pt x="49097" y="73292"/>
                    <a:pt x="44957" y="69548"/>
                  </a:cubicBezTo>
                  <a:cubicBezTo>
                    <a:pt x="38571" y="61434"/>
                    <a:pt x="33031" y="53391"/>
                    <a:pt x="26784" y="45010"/>
                  </a:cubicBezTo>
                  <a:cubicBezTo>
                    <a:pt x="21709" y="38213"/>
                    <a:pt x="0" y="29693"/>
                    <a:pt x="5577" y="15339"/>
                  </a:cubicBezTo>
                  <a:cubicBezTo>
                    <a:pt x="8112" y="8798"/>
                    <a:pt x="17701" y="2657"/>
                    <a:pt x="24667" y="791"/>
                  </a:cubicBezTo>
                  <a:cubicBezTo>
                    <a:pt x="29514" y="687"/>
                    <a:pt x="34351" y="589"/>
                    <a:pt x="39198" y="489"/>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sp>
          <p:nvSpPr>
            <p:cNvPr id="78" name="Shape 1380">
              <a:extLst>
                <a:ext uri="{FF2B5EF4-FFF2-40B4-BE49-F238E27FC236}">
                  <a16:creationId xmlns:a16="http://schemas.microsoft.com/office/drawing/2014/main" id="{AA1827DF-CB10-7D05-04CE-64F598EE8F66}"/>
                </a:ext>
              </a:extLst>
            </p:cNvPr>
            <p:cNvSpPr/>
            <p:nvPr/>
          </p:nvSpPr>
          <p:spPr bwMode="auto">
            <a:xfrm>
              <a:off x="10726377" y="5113183"/>
              <a:ext cx="209550" cy="144463"/>
            </a:xfrm>
            <a:custGeom>
              <a:avLst/>
              <a:gdLst/>
              <a:ahLst/>
              <a:cxnLst/>
              <a:rect l="0" t="0" r="0" b="0"/>
              <a:pathLst>
                <a:path w="547373" h="371930">
                  <a:moveTo>
                    <a:pt x="481176" y="0"/>
                  </a:moveTo>
                  <a:cubicBezTo>
                    <a:pt x="499573" y="295"/>
                    <a:pt x="522184" y="20645"/>
                    <a:pt x="510869" y="40587"/>
                  </a:cubicBezTo>
                  <a:cubicBezTo>
                    <a:pt x="507805" y="45979"/>
                    <a:pt x="502586" y="48593"/>
                    <a:pt x="498748" y="53010"/>
                  </a:cubicBezTo>
                  <a:cubicBezTo>
                    <a:pt x="496566" y="55512"/>
                    <a:pt x="495432" y="58518"/>
                    <a:pt x="493291" y="61178"/>
                  </a:cubicBezTo>
                  <a:cubicBezTo>
                    <a:pt x="491980" y="61891"/>
                    <a:pt x="490665" y="62597"/>
                    <a:pt x="489355" y="63306"/>
                  </a:cubicBezTo>
                  <a:cubicBezTo>
                    <a:pt x="486832" y="66330"/>
                    <a:pt x="484305" y="69361"/>
                    <a:pt x="481781" y="72396"/>
                  </a:cubicBezTo>
                  <a:cubicBezTo>
                    <a:pt x="476803" y="77846"/>
                    <a:pt x="471891" y="84543"/>
                    <a:pt x="465726" y="88754"/>
                  </a:cubicBezTo>
                  <a:cubicBezTo>
                    <a:pt x="461089" y="91915"/>
                    <a:pt x="455875" y="93708"/>
                    <a:pt x="451490" y="97236"/>
                  </a:cubicBezTo>
                  <a:cubicBezTo>
                    <a:pt x="448362" y="100468"/>
                    <a:pt x="445234" y="103694"/>
                    <a:pt x="442099" y="106924"/>
                  </a:cubicBezTo>
                  <a:cubicBezTo>
                    <a:pt x="439777" y="108137"/>
                    <a:pt x="437448" y="109350"/>
                    <a:pt x="435132" y="110556"/>
                  </a:cubicBezTo>
                  <a:cubicBezTo>
                    <a:pt x="431597" y="113382"/>
                    <a:pt x="428062" y="116215"/>
                    <a:pt x="424535" y="119037"/>
                  </a:cubicBezTo>
                  <a:cubicBezTo>
                    <a:pt x="420722" y="121090"/>
                    <a:pt x="416888" y="121780"/>
                    <a:pt x="413317" y="124192"/>
                  </a:cubicBezTo>
                  <a:cubicBezTo>
                    <a:pt x="404755" y="129985"/>
                    <a:pt x="396367" y="135947"/>
                    <a:pt x="387274" y="141462"/>
                  </a:cubicBezTo>
                  <a:cubicBezTo>
                    <a:pt x="386158" y="142570"/>
                    <a:pt x="385049" y="143679"/>
                    <a:pt x="383934" y="144792"/>
                  </a:cubicBezTo>
                  <a:cubicBezTo>
                    <a:pt x="378702" y="147513"/>
                    <a:pt x="374256" y="148384"/>
                    <a:pt x="369400" y="151455"/>
                  </a:cubicBezTo>
                  <a:cubicBezTo>
                    <a:pt x="365656" y="154583"/>
                    <a:pt x="361922" y="157716"/>
                    <a:pt x="358186" y="160844"/>
                  </a:cubicBezTo>
                  <a:cubicBezTo>
                    <a:pt x="344394" y="169923"/>
                    <a:pt x="326715" y="174431"/>
                    <a:pt x="312142" y="182657"/>
                  </a:cubicBezTo>
                  <a:cubicBezTo>
                    <a:pt x="312142" y="183063"/>
                    <a:pt x="312142" y="183463"/>
                    <a:pt x="312142" y="183869"/>
                  </a:cubicBezTo>
                  <a:cubicBezTo>
                    <a:pt x="312750" y="184676"/>
                    <a:pt x="313355" y="185482"/>
                    <a:pt x="313957" y="186289"/>
                  </a:cubicBezTo>
                  <a:cubicBezTo>
                    <a:pt x="316865" y="188178"/>
                    <a:pt x="325426" y="188092"/>
                    <a:pt x="329412" y="186901"/>
                  </a:cubicBezTo>
                  <a:cubicBezTo>
                    <a:pt x="342313" y="183041"/>
                    <a:pt x="361807" y="183938"/>
                    <a:pt x="375758" y="181444"/>
                  </a:cubicBezTo>
                  <a:cubicBezTo>
                    <a:pt x="390402" y="180842"/>
                    <a:pt x="405040" y="180230"/>
                    <a:pt x="419681" y="179629"/>
                  </a:cubicBezTo>
                  <a:cubicBezTo>
                    <a:pt x="427998" y="178257"/>
                    <a:pt x="447322" y="175536"/>
                    <a:pt x="456340" y="178412"/>
                  </a:cubicBezTo>
                  <a:cubicBezTo>
                    <a:pt x="460580" y="180644"/>
                    <a:pt x="464825" y="182862"/>
                    <a:pt x="469062" y="185080"/>
                  </a:cubicBezTo>
                  <a:cubicBezTo>
                    <a:pt x="473404" y="185990"/>
                    <a:pt x="477738" y="186901"/>
                    <a:pt x="482087" y="187805"/>
                  </a:cubicBezTo>
                  <a:cubicBezTo>
                    <a:pt x="484408" y="189118"/>
                    <a:pt x="486724" y="190429"/>
                    <a:pt x="489053" y="191743"/>
                  </a:cubicBezTo>
                  <a:cubicBezTo>
                    <a:pt x="500011" y="194687"/>
                    <a:pt x="517201" y="199155"/>
                    <a:pt x="523584" y="206290"/>
                  </a:cubicBezTo>
                  <a:cubicBezTo>
                    <a:pt x="531912" y="215579"/>
                    <a:pt x="540155" y="233139"/>
                    <a:pt x="543277" y="247787"/>
                  </a:cubicBezTo>
                  <a:cubicBezTo>
                    <a:pt x="544349" y="252820"/>
                    <a:pt x="547373" y="261367"/>
                    <a:pt x="544188" y="265659"/>
                  </a:cubicBezTo>
                  <a:cubicBezTo>
                    <a:pt x="541531" y="269230"/>
                    <a:pt x="531209" y="271257"/>
                    <a:pt x="526616" y="273531"/>
                  </a:cubicBezTo>
                  <a:cubicBezTo>
                    <a:pt x="511881" y="280843"/>
                    <a:pt x="496419" y="288274"/>
                    <a:pt x="479053" y="293227"/>
                  </a:cubicBezTo>
                  <a:cubicBezTo>
                    <a:pt x="474611" y="295549"/>
                    <a:pt x="470171" y="297863"/>
                    <a:pt x="465726" y="300193"/>
                  </a:cubicBezTo>
                  <a:cubicBezTo>
                    <a:pt x="457651" y="302206"/>
                    <a:pt x="449575" y="304232"/>
                    <a:pt x="441490" y="306251"/>
                  </a:cubicBezTo>
                  <a:cubicBezTo>
                    <a:pt x="438156" y="307134"/>
                    <a:pt x="433660" y="312052"/>
                    <a:pt x="429073" y="309276"/>
                  </a:cubicBezTo>
                  <a:cubicBezTo>
                    <a:pt x="428869" y="309276"/>
                    <a:pt x="428659" y="309276"/>
                    <a:pt x="428461" y="309276"/>
                  </a:cubicBezTo>
                  <a:cubicBezTo>
                    <a:pt x="429073" y="306856"/>
                    <a:pt x="429682" y="304431"/>
                    <a:pt x="430286" y="302007"/>
                  </a:cubicBezTo>
                  <a:cubicBezTo>
                    <a:pt x="427519" y="299743"/>
                    <a:pt x="421495" y="304142"/>
                    <a:pt x="418778" y="305341"/>
                  </a:cubicBezTo>
                  <a:cubicBezTo>
                    <a:pt x="416348" y="305845"/>
                    <a:pt x="413935" y="306350"/>
                    <a:pt x="411501" y="306856"/>
                  </a:cubicBezTo>
                  <a:cubicBezTo>
                    <a:pt x="409163" y="307876"/>
                    <a:pt x="406084" y="310986"/>
                    <a:pt x="403633" y="312307"/>
                  </a:cubicBezTo>
                  <a:cubicBezTo>
                    <a:pt x="400903" y="312707"/>
                    <a:pt x="398168" y="313106"/>
                    <a:pt x="395446" y="313520"/>
                  </a:cubicBezTo>
                  <a:cubicBezTo>
                    <a:pt x="392519" y="314734"/>
                    <a:pt x="389589" y="315939"/>
                    <a:pt x="386669" y="317152"/>
                  </a:cubicBezTo>
                  <a:cubicBezTo>
                    <a:pt x="386363" y="316649"/>
                    <a:pt x="386053" y="316141"/>
                    <a:pt x="385759" y="315645"/>
                  </a:cubicBezTo>
                  <a:cubicBezTo>
                    <a:pt x="385687" y="312876"/>
                    <a:pt x="386222" y="311954"/>
                    <a:pt x="387274" y="310496"/>
                  </a:cubicBezTo>
                  <a:cubicBezTo>
                    <a:pt x="397026" y="308826"/>
                    <a:pt x="400641" y="298354"/>
                    <a:pt x="407870" y="294131"/>
                  </a:cubicBezTo>
                  <a:cubicBezTo>
                    <a:pt x="410297" y="293324"/>
                    <a:pt x="412716" y="292518"/>
                    <a:pt x="415134" y="291711"/>
                  </a:cubicBezTo>
                  <a:cubicBezTo>
                    <a:pt x="418467" y="289486"/>
                    <a:pt x="421805" y="287265"/>
                    <a:pt x="425131" y="285048"/>
                  </a:cubicBezTo>
                  <a:cubicBezTo>
                    <a:pt x="425131" y="284738"/>
                    <a:pt x="425131" y="284439"/>
                    <a:pt x="425131" y="284130"/>
                  </a:cubicBezTo>
                  <a:cubicBezTo>
                    <a:pt x="424829" y="283835"/>
                    <a:pt x="424535" y="283533"/>
                    <a:pt x="424228" y="283230"/>
                  </a:cubicBezTo>
                  <a:cubicBezTo>
                    <a:pt x="418850" y="283028"/>
                    <a:pt x="415210" y="284544"/>
                    <a:pt x="410901" y="286254"/>
                  </a:cubicBezTo>
                  <a:cubicBezTo>
                    <a:pt x="409889" y="285750"/>
                    <a:pt x="408878" y="285246"/>
                    <a:pt x="407870" y="284738"/>
                  </a:cubicBezTo>
                  <a:cubicBezTo>
                    <a:pt x="408270" y="284331"/>
                    <a:pt x="408676" y="283932"/>
                    <a:pt x="409076" y="283533"/>
                  </a:cubicBezTo>
                  <a:cubicBezTo>
                    <a:pt x="413507" y="274524"/>
                    <a:pt x="423950" y="268797"/>
                    <a:pt x="430582" y="261717"/>
                  </a:cubicBezTo>
                  <a:cubicBezTo>
                    <a:pt x="432705" y="258995"/>
                    <a:pt x="434834" y="256266"/>
                    <a:pt x="436950" y="253536"/>
                  </a:cubicBezTo>
                  <a:cubicBezTo>
                    <a:pt x="441602" y="249433"/>
                    <a:pt x="447452" y="248091"/>
                    <a:pt x="448463" y="240213"/>
                  </a:cubicBezTo>
                  <a:cubicBezTo>
                    <a:pt x="441544" y="230990"/>
                    <a:pt x="437030" y="229986"/>
                    <a:pt x="423018" y="232333"/>
                  </a:cubicBezTo>
                  <a:cubicBezTo>
                    <a:pt x="417968" y="232333"/>
                    <a:pt x="412917" y="232333"/>
                    <a:pt x="407870" y="232333"/>
                  </a:cubicBezTo>
                  <a:cubicBezTo>
                    <a:pt x="404399" y="233035"/>
                    <a:pt x="400852" y="235486"/>
                    <a:pt x="396357" y="234760"/>
                  </a:cubicBezTo>
                  <a:cubicBezTo>
                    <a:pt x="390021" y="233733"/>
                    <a:pt x="382637" y="232279"/>
                    <a:pt x="375153" y="233549"/>
                  </a:cubicBezTo>
                  <a:cubicBezTo>
                    <a:pt x="365799" y="235130"/>
                    <a:pt x="354691" y="235990"/>
                    <a:pt x="345769" y="237485"/>
                  </a:cubicBezTo>
                  <a:cubicBezTo>
                    <a:pt x="340009" y="237485"/>
                    <a:pt x="334256" y="237485"/>
                    <a:pt x="328501" y="237485"/>
                  </a:cubicBezTo>
                  <a:cubicBezTo>
                    <a:pt x="323961" y="238288"/>
                    <a:pt x="319414" y="239104"/>
                    <a:pt x="314871" y="239904"/>
                  </a:cubicBezTo>
                  <a:cubicBezTo>
                    <a:pt x="301950" y="239375"/>
                    <a:pt x="292792" y="242575"/>
                    <a:pt x="282457" y="245059"/>
                  </a:cubicBezTo>
                  <a:cubicBezTo>
                    <a:pt x="275696" y="245156"/>
                    <a:pt x="268932" y="245264"/>
                    <a:pt x="262170" y="245361"/>
                  </a:cubicBezTo>
                  <a:cubicBezTo>
                    <a:pt x="256421" y="246355"/>
                    <a:pt x="251913" y="249188"/>
                    <a:pt x="246711" y="250200"/>
                  </a:cubicBezTo>
                  <a:cubicBezTo>
                    <a:pt x="235207" y="251315"/>
                    <a:pt x="223690" y="252431"/>
                    <a:pt x="212178" y="253536"/>
                  </a:cubicBezTo>
                  <a:cubicBezTo>
                    <a:pt x="198101" y="256258"/>
                    <a:pt x="181628" y="259340"/>
                    <a:pt x="168253" y="262631"/>
                  </a:cubicBezTo>
                  <a:cubicBezTo>
                    <a:pt x="163919" y="263030"/>
                    <a:pt x="159570" y="263430"/>
                    <a:pt x="155229" y="263836"/>
                  </a:cubicBezTo>
                  <a:cubicBezTo>
                    <a:pt x="150044" y="265475"/>
                    <a:pt x="143633" y="268805"/>
                    <a:pt x="137963" y="269295"/>
                  </a:cubicBezTo>
                  <a:cubicBezTo>
                    <a:pt x="132084" y="269791"/>
                    <a:pt x="120636" y="267696"/>
                    <a:pt x="115243" y="271411"/>
                  </a:cubicBezTo>
                  <a:cubicBezTo>
                    <a:pt x="108173" y="276292"/>
                    <a:pt x="100678" y="292169"/>
                    <a:pt x="95857" y="300193"/>
                  </a:cubicBezTo>
                  <a:cubicBezTo>
                    <a:pt x="87949" y="313347"/>
                    <a:pt x="78466" y="325681"/>
                    <a:pt x="71010" y="338968"/>
                  </a:cubicBezTo>
                  <a:cubicBezTo>
                    <a:pt x="64102" y="351302"/>
                    <a:pt x="66392" y="357087"/>
                    <a:pt x="54353" y="365623"/>
                  </a:cubicBezTo>
                  <a:cubicBezTo>
                    <a:pt x="51466" y="367667"/>
                    <a:pt x="48136" y="370984"/>
                    <a:pt x="44060" y="371678"/>
                  </a:cubicBezTo>
                  <a:cubicBezTo>
                    <a:pt x="42588" y="371930"/>
                    <a:pt x="17546" y="359895"/>
                    <a:pt x="15282" y="358351"/>
                  </a:cubicBezTo>
                  <a:cubicBezTo>
                    <a:pt x="10908" y="355399"/>
                    <a:pt x="10800" y="351375"/>
                    <a:pt x="7704" y="347140"/>
                  </a:cubicBezTo>
                  <a:cubicBezTo>
                    <a:pt x="5684" y="344376"/>
                    <a:pt x="2819" y="342014"/>
                    <a:pt x="432" y="339570"/>
                  </a:cubicBezTo>
                  <a:cubicBezTo>
                    <a:pt x="0" y="321692"/>
                    <a:pt x="9334" y="311165"/>
                    <a:pt x="15282" y="299582"/>
                  </a:cubicBezTo>
                  <a:cubicBezTo>
                    <a:pt x="18353" y="293576"/>
                    <a:pt x="20283" y="287802"/>
                    <a:pt x="22850" y="281408"/>
                  </a:cubicBezTo>
                  <a:cubicBezTo>
                    <a:pt x="24765" y="278082"/>
                    <a:pt x="26687" y="274744"/>
                    <a:pt x="28601" y="271411"/>
                  </a:cubicBezTo>
                  <a:cubicBezTo>
                    <a:pt x="30132" y="268096"/>
                    <a:pt x="30262" y="264146"/>
                    <a:pt x="32241" y="260812"/>
                  </a:cubicBezTo>
                  <a:cubicBezTo>
                    <a:pt x="33652" y="259805"/>
                    <a:pt x="35068" y="258785"/>
                    <a:pt x="36479" y="257781"/>
                  </a:cubicBezTo>
                  <a:cubicBezTo>
                    <a:pt x="39918" y="251715"/>
                    <a:pt x="43348" y="245668"/>
                    <a:pt x="46782" y="239601"/>
                  </a:cubicBezTo>
                  <a:cubicBezTo>
                    <a:pt x="48985" y="236570"/>
                    <a:pt x="52618" y="233766"/>
                    <a:pt x="54659" y="230817"/>
                  </a:cubicBezTo>
                  <a:cubicBezTo>
                    <a:pt x="55264" y="227888"/>
                    <a:pt x="55865" y="224964"/>
                    <a:pt x="56477" y="222037"/>
                  </a:cubicBezTo>
                  <a:cubicBezTo>
                    <a:pt x="58572" y="217425"/>
                    <a:pt x="63526" y="200149"/>
                    <a:pt x="66777" y="197801"/>
                  </a:cubicBezTo>
                  <a:cubicBezTo>
                    <a:pt x="69398" y="196790"/>
                    <a:pt x="72022" y="195782"/>
                    <a:pt x="74653" y="194777"/>
                  </a:cubicBezTo>
                  <a:cubicBezTo>
                    <a:pt x="78024" y="193078"/>
                    <a:pt x="79763" y="191131"/>
                    <a:pt x="85251" y="191145"/>
                  </a:cubicBezTo>
                  <a:cubicBezTo>
                    <a:pt x="92419" y="200913"/>
                    <a:pt x="102921" y="209433"/>
                    <a:pt x="112216" y="217188"/>
                  </a:cubicBezTo>
                  <a:cubicBezTo>
                    <a:pt x="113224" y="218405"/>
                    <a:pt x="114229" y="219611"/>
                    <a:pt x="115243" y="220824"/>
                  </a:cubicBezTo>
                  <a:cubicBezTo>
                    <a:pt x="123024" y="224921"/>
                    <a:pt x="134957" y="221979"/>
                    <a:pt x="142503" y="219920"/>
                  </a:cubicBezTo>
                  <a:cubicBezTo>
                    <a:pt x="161313" y="214772"/>
                    <a:pt x="180201" y="210866"/>
                    <a:pt x="199152" y="206892"/>
                  </a:cubicBezTo>
                  <a:cubicBezTo>
                    <a:pt x="215510" y="203458"/>
                    <a:pt x="232650" y="204386"/>
                    <a:pt x="247922" y="199620"/>
                  </a:cubicBezTo>
                  <a:cubicBezTo>
                    <a:pt x="258904" y="196196"/>
                    <a:pt x="261738" y="182448"/>
                    <a:pt x="271549" y="177812"/>
                  </a:cubicBezTo>
                  <a:cubicBezTo>
                    <a:pt x="282243" y="172753"/>
                    <a:pt x="294009" y="166774"/>
                    <a:pt x="303059" y="159634"/>
                  </a:cubicBezTo>
                  <a:cubicBezTo>
                    <a:pt x="303865" y="158429"/>
                    <a:pt x="304672" y="157216"/>
                    <a:pt x="305478" y="156002"/>
                  </a:cubicBezTo>
                  <a:cubicBezTo>
                    <a:pt x="309493" y="152262"/>
                    <a:pt x="314112" y="148604"/>
                    <a:pt x="318201" y="145101"/>
                  </a:cubicBezTo>
                  <a:cubicBezTo>
                    <a:pt x="324986" y="139279"/>
                    <a:pt x="332922" y="135514"/>
                    <a:pt x="340009" y="129953"/>
                  </a:cubicBezTo>
                  <a:cubicBezTo>
                    <a:pt x="341428" y="128128"/>
                    <a:pt x="342843" y="126317"/>
                    <a:pt x="344254" y="124496"/>
                  </a:cubicBezTo>
                  <a:cubicBezTo>
                    <a:pt x="348376" y="121146"/>
                    <a:pt x="353337" y="119516"/>
                    <a:pt x="357589" y="116315"/>
                  </a:cubicBezTo>
                  <a:cubicBezTo>
                    <a:pt x="358387" y="115207"/>
                    <a:pt x="359201" y="114098"/>
                    <a:pt x="360001" y="112982"/>
                  </a:cubicBezTo>
                  <a:cubicBezTo>
                    <a:pt x="369094" y="106549"/>
                    <a:pt x="378385" y="100821"/>
                    <a:pt x="385449" y="92386"/>
                  </a:cubicBezTo>
                  <a:cubicBezTo>
                    <a:pt x="389487" y="88952"/>
                    <a:pt x="393531" y="85522"/>
                    <a:pt x="397570" y="82084"/>
                  </a:cubicBezTo>
                  <a:cubicBezTo>
                    <a:pt x="401303" y="78044"/>
                    <a:pt x="405040" y="74008"/>
                    <a:pt x="408780" y="69969"/>
                  </a:cubicBezTo>
                  <a:cubicBezTo>
                    <a:pt x="419199" y="61408"/>
                    <a:pt x="434822" y="52584"/>
                    <a:pt x="437245" y="36349"/>
                  </a:cubicBezTo>
                  <a:cubicBezTo>
                    <a:pt x="434711" y="34117"/>
                    <a:pt x="434704" y="29433"/>
                    <a:pt x="431802" y="27561"/>
                  </a:cubicBezTo>
                  <a:cubicBezTo>
                    <a:pt x="424390" y="22788"/>
                    <a:pt x="413848" y="21563"/>
                    <a:pt x="406963" y="16351"/>
                  </a:cubicBezTo>
                  <a:cubicBezTo>
                    <a:pt x="406865" y="15235"/>
                    <a:pt x="406753" y="14134"/>
                    <a:pt x="406657" y="13017"/>
                  </a:cubicBezTo>
                  <a:cubicBezTo>
                    <a:pt x="411232" y="6167"/>
                    <a:pt x="416264" y="9482"/>
                    <a:pt x="424535" y="6966"/>
                  </a:cubicBezTo>
                  <a:cubicBezTo>
                    <a:pt x="429171" y="5547"/>
                    <a:pt x="437156" y="3715"/>
                    <a:pt x="441796" y="2419"/>
                  </a:cubicBezTo>
                  <a:cubicBezTo>
                    <a:pt x="445331" y="2419"/>
                    <a:pt x="448866" y="2419"/>
                    <a:pt x="452394" y="2419"/>
                  </a:cubicBezTo>
                  <a:cubicBezTo>
                    <a:pt x="460830" y="2404"/>
                    <a:pt x="474617" y="2618"/>
                    <a:pt x="481176" y="0"/>
                  </a:cubicBezTo>
                  <a:close/>
                </a:path>
              </a:pathLst>
            </a:custGeom>
            <a:grpFill/>
            <a:ln w="0" cap="flat">
              <a:noFill/>
              <a:miter lim="127000"/>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endParaRPr>
            </a:p>
          </p:txBody>
        </p:sp>
      </p:grpSp>
      <p:pic>
        <p:nvPicPr>
          <p:cNvPr id="3" name="Picture 2">
            <a:extLst>
              <a:ext uri="{FF2B5EF4-FFF2-40B4-BE49-F238E27FC236}">
                <a16:creationId xmlns:a16="http://schemas.microsoft.com/office/drawing/2014/main" id="{EC369C2E-55C3-5C35-A7E0-EE4B2B541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189" y="142390"/>
            <a:ext cx="2057399" cy="6938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10537171" cy="792351"/>
            <a:chOff x="395536" y="391"/>
            <a:chExt cx="790287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762334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Method – Research Scale</a:t>
              </a:r>
            </a:p>
          </p:txBody>
        </p:sp>
      </p:grpSp>
      <p:pic>
        <p:nvPicPr>
          <p:cNvPr id="3" name="图片 4">
            <a:extLst>
              <a:ext uri="{FF2B5EF4-FFF2-40B4-BE49-F238E27FC236}">
                <a16:creationId xmlns:a16="http://schemas.microsoft.com/office/drawing/2014/main" id="{C1D5A990-4947-D5A3-D620-776449D37AA4}"/>
              </a:ext>
            </a:extLst>
          </p:cNvPr>
          <p:cNvPicPr>
            <a:picLocks noChangeAspect="1"/>
          </p:cNvPicPr>
          <p:nvPr/>
        </p:nvPicPr>
        <p:blipFill>
          <a:blip r:embed="rId3"/>
          <a:stretch>
            <a:fillRect/>
          </a:stretch>
        </p:blipFill>
        <p:spPr bwMode="auto">
          <a:xfrm>
            <a:off x="732883" y="792873"/>
            <a:ext cx="6327603" cy="5732471"/>
          </a:xfrm>
          <a:prstGeom prst="rect">
            <a:avLst/>
          </a:prstGeom>
          <a:noFill/>
          <a:ln>
            <a:noFill/>
          </a:ln>
        </p:spPr>
      </p:pic>
      <p:sp>
        <p:nvSpPr>
          <p:cNvPr id="8" name="TextBox 7">
            <a:extLst>
              <a:ext uri="{FF2B5EF4-FFF2-40B4-BE49-F238E27FC236}">
                <a16:creationId xmlns:a16="http://schemas.microsoft.com/office/drawing/2014/main" id="{F9E3880B-1A3B-55FA-38A5-7AE124504163}"/>
              </a:ext>
            </a:extLst>
          </p:cNvPr>
          <p:cNvSpPr txBox="1"/>
          <p:nvPr/>
        </p:nvSpPr>
        <p:spPr>
          <a:xfrm>
            <a:off x="7060486" y="1052736"/>
            <a:ext cx="4940169" cy="4426853"/>
          </a:xfrm>
          <a:prstGeom prst="rect">
            <a:avLst/>
          </a:prstGeom>
          <a:noFill/>
        </p:spPr>
        <p:txBody>
          <a:bodyPr wrap="square" rtlCol="0">
            <a:spAutoFit/>
          </a:bodyPr>
          <a:lstStyle/>
          <a:p>
            <a:pPr marL="285750" indent="-285750" algn="l">
              <a:lnSpc>
                <a:spcPct val="150000"/>
              </a:lnSpc>
              <a:spcBef>
                <a:spcPts val="600"/>
              </a:spcBef>
              <a:buClr>
                <a:srgbClr val="4A88D2"/>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According to </a:t>
            </a:r>
            <a:r>
              <a:rPr lang="en-US" altLang="zh-CN" dirty="0">
                <a:solidFill>
                  <a:srgbClr val="C00000"/>
                </a:solidFill>
                <a:latin typeface="Arial" panose="020B0604020202020204" pitchFamily="34" charset="0"/>
                <a:cs typeface="Arial" panose="020B0604020202020204" pitchFamily="34" charset="0"/>
              </a:rPr>
              <a:t>administrative regions</a:t>
            </a:r>
            <a:r>
              <a:rPr lang="en-US" altLang="zh-CN" dirty="0">
                <a:latin typeface="Arial" panose="020B0604020202020204" pitchFamily="34" charset="0"/>
                <a:cs typeface="Arial" panose="020B0604020202020204" pitchFamily="34" charset="0"/>
              </a:rPr>
              <a:t>, China is divided into </a:t>
            </a:r>
            <a:r>
              <a:rPr lang="en-US" altLang="zh-CN" b="1" dirty="0">
                <a:solidFill>
                  <a:srgbClr val="C00000"/>
                </a:solidFill>
                <a:latin typeface="Arial" panose="020B0604020202020204" pitchFamily="34" charset="0"/>
                <a:cs typeface="Arial" panose="020B0604020202020204" pitchFamily="34" charset="0"/>
              </a:rPr>
              <a:t>31 provinces</a:t>
            </a:r>
            <a:r>
              <a:rPr lang="en-US" altLang="zh-CN" dirty="0">
                <a:latin typeface="Arial" panose="020B0604020202020204" pitchFamily="34" charset="0"/>
                <a:cs typeface="Arial" panose="020B0604020202020204" pitchFamily="34" charset="0"/>
              </a:rPr>
              <a:t>.</a:t>
            </a:r>
          </a:p>
          <a:p>
            <a:pPr marL="285750" indent="-285750" algn="l">
              <a:lnSpc>
                <a:spcPct val="150000"/>
              </a:lnSpc>
              <a:spcBef>
                <a:spcPts val="600"/>
              </a:spcBef>
              <a:buClr>
                <a:srgbClr val="4A88D2"/>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 The 34 provinces are subdivided into </a:t>
            </a:r>
            <a:r>
              <a:rPr lang="en-US" altLang="zh-CN" b="1" dirty="0">
                <a:solidFill>
                  <a:srgbClr val="C00000"/>
                </a:solidFill>
                <a:latin typeface="Arial" panose="020B0604020202020204" pitchFamily="34" charset="0"/>
                <a:cs typeface="Arial" panose="020B0604020202020204" pitchFamily="34" charset="0"/>
              </a:rPr>
              <a:t>337 cities</a:t>
            </a:r>
            <a:r>
              <a:rPr lang="en-US" altLang="zh-CN" dirty="0">
                <a:latin typeface="Arial" panose="020B0604020202020204" pitchFamily="34" charset="0"/>
                <a:cs typeface="Arial" panose="020B0604020202020204" pitchFamily="34" charset="0"/>
              </a:rPr>
              <a:t>.</a:t>
            </a:r>
          </a:p>
          <a:p>
            <a:pPr marL="285750" indent="-285750" algn="l">
              <a:lnSpc>
                <a:spcPct val="150000"/>
              </a:lnSpc>
              <a:spcBef>
                <a:spcPts val="600"/>
              </a:spcBef>
              <a:buClr>
                <a:srgbClr val="4A88D2"/>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The </a:t>
            </a:r>
            <a:r>
              <a:rPr lang="en-US" altLang="zh-CN" b="1" dirty="0">
                <a:solidFill>
                  <a:srgbClr val="C00000"/>
                </a:solidFill>
                <a:latin typeface="Arial" panose="020B0604020202020204" pitchFamily="34" charset="0"/>
                <a:cs typeface="Arial" panose="020B0604020202020204" pitchFamily="34" charset="0"/>
              </a:rPr>
              <a:t>smallest simulated unit </a:t>
            </a:r>
            <a:r>
              <a:rPr lang="en-US" altLang="zh-CN" dirty="0">
                <a:latin typeface="Arial" panose="020B0604020202020204" pitchFamily="34" charset="0"/>
                <a:cs typeface="Arial" panose="020B0604020202020204" pitchFamily="34" charset="0"/>
              </a:rPr>
              <a:t>in this study </a:t>
            </a:r>
            <a:r>
              <a:rPr lang="en-US" altLang="zh-CN" b="1" dirty="0">
                <a:solidFill>
                  <a:srgbClr val="C00000"/>
                </a:solidFill>
                <a:latin typeface="Arial" panose="020B0604020202020204" pitchFamily="34" charset="0"/>
                <a:cs typeface="Arial" panose="020B0604020202020204" pitchFamily="34" charset="0"/>
              </a:rPr>
              <a:t>is the city</a:t>
            </a:r>
            <a:r>
              <a:rPr lang="en-US" altLang="zh-CN" dirty="0">
                <a:latin typeface="Arial" panose="020B0604020202020204" pitchFamily="34" charset="0"/>
                <a:cs typeface="Arial" panose="020B0604020202020204" pitchFamily="34" charset="0"/>
              </a:rPr>
              <a:t>.</a:t>
            </a:r>
          </a:p>
          <a:p>
            <a:pPr marL="285750" indent="-285750" algn="l">
              <a:lnSpc>
                <a:spcPct val="150000"/>
              </a:lnSpc>
              <a:spcBef>
                <a:spcPts val="600"/>
              </a:spcBef>
              <a:buClr>
                <a:srgbClr val="4A88D2"/>
              </a:buClr>
              <a:buFont typeface="Wingdings" panose="05000000000000000000" pitchFamily="2" charset="2"/>
              <a:buChar char="u"/>
            </a:pPr>
            <a:r>
              <a:rPr lang="en-US" altLang="zh-CN" dirty="0">
                <a:latin typeface="Arial" panose="020B0604020202020204" pitchFamily="34" charset="0"/>
                <a:cs typeface="Arial" panose="020B0604020202020204" pitchFamily="34" charset="0"/>
              </a:rPr>
              <a:t>According to </a:t>
            </a:r>
            <a:r>
              <a:rPr lang="en-US" altLang="zh-CN" dirty="0">
                <a:solidFill>
                  <a:srgbClr val="C00000"/>
                </a:solidFill>
                <a:latin typeface="Arial" panose="020B0604020202020204" pitchFamily="34" charset="0"/>
                <a:cs typeface="Arial" panose="020B0604020202020204" pitchFamily="34" charset="0"/>
              </a:rPr>
              <a:t>the characteristics of agricultural production</a:t>
            </a:r>
            <a:r>
              <a:rPr lang="en-US" altLang="zh-CN" dirty="0">
                <a:latin typeface="Arial" panose="020B0604020202020204" pitchFamily="34" charset="0"/>
                <a:cs typeface="Arial" panose="020B0604020202020204" pitchFamily="34" charset="0"/>
              </a:rPr>
              <a:t>, China is divided into </a:t>
            </a:r>
            <a:r>
              <a:rPr lang="en-US" altLang="zh-CN" b="1" dirty="0">
                <a:solidFill>
                  <a:srgbClr val="C00000"/>
                </a:solidFill>
                <a:latin typeface="Arial" panose="020B0604020202020204" pitchFamily="34" charset="0"/>
                <a:cs typeface="Arial" panose="020B0604020202020204" pitchFamily="34" charset="0"/>
              </a:rPr>
              <a:t>9 agricultural regions </a:t>
            </a:r>
            <a:r>
              <a:rPr lang="en-US" altLang="zh-CN" dirty="0">
                <a:latin typeface="Arial" panose="020B0604020202020204" pitchFamily="34" charset="0"/>
                <a:cs typeface="Arial" panose="020B0604020202020204" pitchFamily="34" charset="0"/>
              </a:rPr>
              <a:t>with provinces as borders.</a:t>
            </a:r>
            <a:endParaRPr lang="zh-CN" alt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813C22C-B21E-4091-2EA8-416CD584480F}"/>
              </a:ext>
            </a:extLst>
          </p:cNvPr>
          <p:cNvSpPr txBox="1"/>
          <p:nvPr/>
        </p:nvSpPr>
        <p:spPr>
          <a:xfrm>
            <a:off x="7060486" y="5695795"/>
            <a:ext cx="5084186" cy="369332"/>
          </a:xfrm>
          <a:prstGeom prst="rect">
            <a:avLst/>
          </a:prstGeom>
          <a:noFill/>
        </p:spPr>
        <p:txBody>
          <a:bodyPr wrap="square">
            <a:spAutoFit/>
          </a:bodyPr>
          <a:lstStyle/>
          <a:p>
            <a:r>
              <a:rPr lang="en-US" altLang="zh-CN" dirty="0">
                <a:solidFill>
                  <a:srgbClr val="4A88D2"/>
                </a:solidFill>
                <a:latin typeface="Arial" panose="020B0604020202020204" pitchFamily="34" charset="0"/>
                <a:cs typeface="Arial" panose="020B0604020202020204" pitchFamily="34" charset="0"/>
              </a:rPr>
              <a:t>Country</a:t>
            </a:r>
            <a:r>
              <a:rPr lang="zh-CN" altLang="en-US" dirty="0">
                <a:solidFill>
                  <a:srgbClr val="4A88D2"/>
                </a:solidFill>
                <a:latin typeface="Arial" panose="020B0604020202020204" pitchFamily="34" charset="0"/>
                <a:cs typeface="Arial" panose="020B0604020202020204" pitchFamily="34" charset="0"/>
              </a:rPr>
              <a:t>＞</a:t>
            </a:r>
            <a:r>
              <a:rPr lang="en-US" altLang="zh-CN" dirty="0">
                <a:solidFill>
                  <a:srgbClr val="4A88D2"/>
                </a:solidFill>
                <a:latin typeface="Arial" panose="020B0604020202020204" pitchFamily="34" charset="0"/>
                <a:cs typeface="Arial" panose="020B0604020202020204" pitchFamily="34" charset="0"/>
              </a:rPr>
              <a:t>Agricultural region</a:t>
            </a:r>
            <a:r>
              <a:rPr lang="zh-CN" altLang="en-US" dirty="0">
                <a:solidFill>
                  <a:srgbClr val="4A88D2"/>
                </a:solidFill>
                <a:latin typeface="Arial" panose="020B0604020202020204" pitchFamily="34" charset="0"/>
                <a:cs typeface="Arial" panose="020B0604020202020204" pitchFamily="34" charset="0"/>
              </a:rPr>
              <a:t> ＞ </a:t>
            </a:r>
            <a:r>
              <a:rPr lang="en-US" altLang="zh-CN" dirty="0">
                <a:solidFill>
                  <a:srgbClr val="4A88D2"/>
                </a:solidFill>
                <a:latin typeface="Arial" panose="020B0604020202020204" pitchFamily="34" charset="0"/>
                <a:cs typeface="Arial" panose="020B0604020202020204" pitchFamily="34" charset="0"/>
              </a:rPr>
              <a:t>Province</a:t>
            </a:r>
            <a:r>
              <a:rPr lang="zh-CN" altLang="en-US" dirty="0">
                <a:solidFill>
                  <a:srgbClr val="4A88D2"/>
                </a:solidFill>
                <a:latin typeface="Arial" panose="020B0604020202020204" pitchFamily="34" charset="0"/>
                <a:cs typeface="Arial" panose="020B0604020202020204" pitchFamily="34" charset="0"/>
              </a:rPr>
              <a:t> ＞ </a:t>
            </a:r>
            <a:r>
              <a:rPr lang="en-US" altLang="zh-CN" dirty="0">
                <a:solidFill>
                  <a:srgbClr val="4A88D2"/>
                </a:solidFill>
                <a:latin typeface="Arial" panose="020B0604020202020204" pitchFamily="34" charset="0"/>
                <a:cs typeface="Arial" panose="020B0604020202020204" pitchFamily="34" charset="0"/>
              </a:rPr>
              <a:t>city </a:t>
            </a:r>
            <a:endParaRPr lang="zh-CN" altLang="en-US" dirty="0">
              <a:solidFill>
                <a:srgbClr val="4A88D2"/>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D618544-F1CB-3CA3-EF57-C177EE4BC7FD}"/>
              </a:ext>
            </a:extLst>
          </p:cNvPr>
          <p:cNvSpPr txBox="1"/>
          <p:nvPr/>
        </p:nvSpPr>
        <p:spPr>
          <a:xfrm>
            <a:off x="7552509" y="6016252"/>
            <a:ext cx="576000" cy="369332"/>
          </a:xfrm>
          <a:prstGeom prst="rect">
            <a:avLst/>
          </a:prstGeom>
          <a:noFill/>
        </p:spPr>
        <p:txBody>
          <a:bodyPr wrap="square">
            <a:spAutoFit/>
          </a:bodyPr>
          <a:lstStyle/>
          <a:p>
            <a:pPr algn="ctr"/>
            <a:r>
              <a:rPr lang="en-US" altLang="zh-CN" dirty="0">
                <a:solidFill>
                  <a:srgbClr val="4A88D2"/>
                </a:solidFill>
                <a:latin typeface="Arial" panose="020B0604020202020204" pitchFamily="34" charset="0"/>
                <a:cs typeface="Arial" panose="020B0604020202020204" pitchFamily="34" charset="0"/>
              </a:rPr>
              <a:t>1</a:t>
            </a:r>
            <a:endParaRPr lang="zh-CN" altLang="en-US" dirty="0">
              <a:solidFill>
                <a:srgbClr val="4A88D2"/>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20F84E7-B90B-84C7-0D66-DC83B47D55E8}"/>
              </a:ext>
            </a:extLst>
          </p:cNvPr>
          <p:cNvSpPr txBox="1"/>
          <p:nvPr/>
        </p:nvSpPr>
        <p:spPr>
          <a:xfrm>
            <a:off x="8895333" y="6027879"/>
            <a:ext cx="576000" cy="369332"/>
          </a:xfrm>
          <a:prstGeom prst="rect">
            <a:avLst/>
          </a:prstGeom>
          <a:noFill/>
        </p:spPr>
        <p:txBody>
          <a:bodyPr wrap="square">
            <a:spAutoFit/>
          </a:bodyPr>
          <a:lstStyle/>
          <a:p>
            <a:pPr algn="ctr"/>
            <a:r>
              <a:rPr lang="en-US" altLang="zh-CN" dirty="0">
                <a:solidFill>
                  <a:srgbClr val="4A88D2"/>
                </a:solidFill>
                <a:latin typeface="Arial" panose="020B0604020202020204" pitchFamily="34" charset="0"/>
                <a:cs typeface="Arial" panose="020B0604020202020204" pitchFamily="34" charset="0"/>
              </a:rPr>
              <a:t>9</a:t>
            </a:r>
            <a:endParaRPr lang="zh-CN" altLang="en-US" dirty="0">
              <a:solidFill>
                <a:srgbClr val="4A88D2"/>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C193D7C-3C79-31FD-67E9-E89E680AE682}"/>
              </a:ext>
            </a:extLst>
          </p:cNvPr>
          <p:cNvSpPr txBox="1"/>
          <p:nvPr/>
        </p:nvSpPr>
        <p:spPr>
          <a:xfrm>
            <a:off x="10560496" y="6016252"/>
            <a:ext cx="576000" cy="369332"/>
          </a:xfrm>
          <a:prstGeom prst="rect">
            <a:avLst/>
          </a:prstGeom>
          <a:noFill/>
        </p:spPr>
        <p:txBody>
          <a:bodyPr wrap="square">
            <a:spAutoFit/>
          </a:bodyPr>
          <a:lstStyle/>
          <a:p>
            <a:pPr algn="ctr"/>
            <a:r>
              <a:rPr lang="en-US" altLang="zh-CN" dirty="0">
                <a:solidFill>
                  <a:srgbClr val="4A88D2"/>
                </a:solidFill>
                <a:latin typeface="Arial" panose="020B0604020202020204" pitchFamily="34" charset="0"/>
                <a:cs typeface="Arial" panose="020B0604020202020204" pitchFamily="34" charset="0"/>
              </a:rPr>
              <a:t>31</a:t>
            </a:r>
            <a:endParaRPr lang="zh-CN" altLang="en-US" dirty="0">
              <a:solidFill>
                <a:srgbClr val="4A88D2"/>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301A5FE-88CF-0166-D85B-204D78432732}"/>
              </a:ext>
            </a:extLst>
          </p:cNvPr>
          <p:cNvSpPr txBox="1"/>
          <p:nvPr/>
        </p:nvSpPr>
        <p:spPr>
          <a:xfrm>
            <a:off x="11594836" y="6016252"/>
            <a:ext cx="576000" cy="369332"/>
          </a:xfrm>
          <a:prstGeom prst="rect">
            <a:avLst/>
          </a:prstGeom>
          <a:noFill/>
        </p:spPr>
        <p:txBody>
          <a:bodyPr wrap="square">
            <a:spAutoFit/>
          </a:bodyPr>
          <a:lstStyle/>
          <a:p>
            <a:pPr algn="ctr"/>
            <a:r>
              <a:rPr lang="en-US" altLang="zh-CN" dirty="0">
                <a:solidFill>
                  <a:srgbClr val="4A88D2"/>
                </a:solidFill>
                <a:latin typeface="Arial" panose="020B0604020202020204" pitchFamily="34" charset="0"/>
                <a:cs typeface="Arial" panose="020B0604020202020204" pitchFamily="34" charset="0"/>
              </a:rPr>
              <a:t>337</a:t>
            </a:r>
            <a:endParaRPr lang="zh-CN" altLang="en-US" dirty="0">
              <a:solidFill>
                <a:srgbClr val="4A88D2"/>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9F682D46-12B0-3E60-B864-4F773C0EFA51}"/>
              </a:ext>
            </a:extLst>
          </p:cNvPr>
          <p:cNvSpPr txBox="1"/>
          <p:nvPr/>
        </p:nvSpPr>
        <p:spPr>
          <a:xfrm>
            <a:off x="1775520" y="6496571"/>
            <a:ext cx="3240360" cy="307777"/>
          </a:xfrm>
          <a:prstGeom prst="rect">
            <a:avLst/>
          </a:prstGeom>
          <a:noFill/>
        </p:spPr>
        <p:txBody>
          <a:bodyPr wrap="square">
            <a:spAutoFit/>
          </a:bodyPr>
          <a:lstStyle/>
          <a:p>
            <a:pPr algn="ctr"/>
            <a:r>
              <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Fig. 2 Map of the study area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581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1</a:t>
              </a:r>
            </a:p>
          </p:txBody>
        </p:sp>
      </p:grpSp>
      <p:grpSp>
        <p:nvGrpSpPr>
          <p:cNvPr id="11" name="组合 10">
            <a:extLst>
              <a:ext uri="{FF2B5EF4-FFF2-40B4-BE49-F238E27FC236}">
                <a16:creationId xmlns:a16="http://schemas.microsoft.com/office/drawing/2014/main" id="{FB1DA23D-7056-AD98-15CC-5C9862DD1DEF}"/>
              </a:ext>
            </a:extLst>
          </p:cNvPr>
          <p:cNvGrpSpPr/>
          <p:nvPr/>
        </p:nvGrpSpPr>
        <p:grpSpPr>
          <a:xfrm>
            <a:off x="4511824" y="660752"/>
            <a:ext cx="7560840" cy="4963518"/>
            <a:chOff x="6592888" y="2163763"/>
            <a:chExt cx="5310187" cy="3486017"/>
          </a:xfrm>
        </p:grpSpPr>
        <p:pic>
          <p:nvPicPr>
            <p:cNvPr id="17" name="图片 19">
              <a:extLst>
                <a:ext uri="{FF2B5EF4-FFF2-40B4-BE49-F238E27FC236}">
                  <a16:creationId xmlns:a16="http://schemas.microsoft.com/office/drawing/2014/main" id="{A0B901D8-B141-0116-4A60-5BF98388F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24" t="71594" b="16383"/>
            <a:stretch>
              <a:fillRect/>
            </a:stretch>
          </p:blipFill>
          <p:spPr bwMode="auto">
            <a:xfrm>
              <a:off x="6959140" y="4711568"/>
              <a:ext cx="263207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21">
              <a:extLst>
                <a:ext uri="{FF2B5EF4-FFF2-40B4-BE49-F238E27FC236}">
                  <a16:creationId xmlns:a16="http://schemas.microsoft.com/office/drawing/2014/main" id="{18204317-F127-8C8F-6B75-B907A82DA46D}"/>
                </a:ext>
              </a:extLst>
            </p:cNvPr>
            <p:cNvGrpSpPr>
              <a:grpSpLocks/>
            </p:cNvGrpSpPr>
            <p:nvPr/>
          </p:nvGrpSpPr>
          <p:grpSpPr bwMode="auto">
            <a:xfrm>
              <a:off x="6592888" y="2163763"/>
              <a:ext cx="5310187" cy="2606675"/>
              <a:chOff x="6428843" y="2160891"/>
              <a:chExt cx="6101511" cy="3021493"/>
            </a:xfrm>
          </p:grpSpPr>
          <p:pic>
            <p:nvPicPr>
              <p:cNvPr id="20" name="图片 18">
                <a:extLst>
                  <a:ext uri="{FF2B5EF4-FFF2-40B4-BE49-F238E27FC236}">
                    <a16:creationId xmlns:a16="http://schemas.microsoft.com/office/drawing/2014/main" id="{A04A90DC-F3EE-1D07-8EB6-4891DFEF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465" t="32964" b="32227"/>
              <a:stretch>
                <a:fillRect/>
              </a:stretch>
            </p:blipFill>
            <p:spPr bwMode="auto">
              <a:xfrm>
                <a:off x="6428843" y="2163931"/>
                <a:ext cx="3010116" cy="301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A28B4422-FB07-FCA4-AE3F-F62F987FC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7233" r="49811"/>
              <a:stretch>
                <a:fillRect/>
              </a:stretch>
            </p:blipFill>
            <p:spPr bwMode="auto">
              <a:xfrm>
                <a:off x="9438959" y="2160891"/>
                <a:ext cx="3091395" cy="28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图片 22">
              <a:extLst>
                <a:ext uri="{FF2B5EF4-FFF2-40B4-BE49-F238E27FC236}">
                  <a16:creationId xmlns:a16="http://schemas.microsoft.com/office/drawing/2014/main" id="{30C8E45A-1278-520B-D86F-E9CD5B3B8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43" t="83201" r="9404" b="4682"/>
            <a:stretch/>
          </p:blipFill>
          <p:spPr bwMode="auto">
            <a:xfrm>
              <a:off x="9430637" y="4623347"/>
              <a:ext cx="233510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文本框 23">
            <a:extLst>
              <a:ext uri="{FF2B5EF4-FFF2-40B4-BE49-F238E27FC236}">
                <a16:creationId xmlns:a16="http://schemas.microsoft.com/office/drawing/2014/main" id="{E1C4769E-5090-ED80-75EC-4E4BBB96D9F7}"/>
              </a:ext>
            </a:extLst>
          </p:cNvPr>
          <p:cNvSpPr txBox="1"/>
          <p:nvPr/>
        </p:nvSpPr>
        <p:spPr>
          <a:xfrm>
            <a:off x="5464686" y="5568729"/>
            <a:ext cx="6175260" cy="523220"/>
          </a:xfrm>
          <a:prstGeom prst="rect">
            <a:avLst/>
          </a:prstGeom>
          <a:noFill/>
        </p:spPr>
        <p:txBody>
          <a:bodyPr wrap="square">
            <a:spAutoFit/>
          </a:bodyPr>
          <a:lstStyle/>
          <a:p>
            <a:pPr algn="ctr"/>
            <a:r>
              <a:rPr lang="en-US" altLang="zh-CN" sz="1400" dirty="0">
                <a:latin typeface="Arial" panose="020B0604020202020204" pitchFamily="34" charset="0"/>
                <a:cs typeface="Arial" panose="020B0604020202020204" pitchFamily="34" charset="0"/>
              </a:rPr>
              <a:t>Fig. 2 Greenhouse gas emissions and water demand by province in China, 2015</a:t>
            </a:r>
            <a:endParaRPr lang="zh-CN" altLang="en-US" sz="1400" dirty="0">
              <a:latin typeface="Arial" panose="020B0604020202020204" pitchFamily="34" charset="0"/>
              <a:cs typeface="Arial" panose="020B0604020202020204" pitchFamily="34" charset="0"/>
            </a:endParaRPr>
          </a:p>
        </p:txBody>
      </p:sp>
      <p:grpSp>
        <p:nvGrpSpPr>
          <p:cNvPr id="2" name="组合 11">
            <a:extLst>
              <a:ext uri="{FF2B5EF4-FFF2-40B4-BE49-F238E27FC236}">
                <a16:creationId xmlns:a16="http://schemas.microsoft.com/office/drawing/2014/main" id="{9722BB1F-F178-A48B-C20F-85F51F2AF46A}"/>
              </a:ext>
            </a:extLst>
          </p:cNvPr>
          <p:cNvGrpSpPr>
            <a:grpSpLocks/>
          </p:cNvGrpSpPr>
          <p:nvPr/>
        </p:nvGrpSpPr>
        <p:grpSpPr bwMode="auto">
          <a:xfrm>
            <a:off x="635000" y="1130300"/>
            <a:ext cx="3876824" cy="2122317"/>
            <a:chOff x="634327" y="1130301"/>
            <a:chExt cx="2841076" cy="2036083"/>
          </a:xfrm>
        </p:grpSpPr>
        <p:sp>
          <p:nvSpPr>
            <p:cNvPr id="3" name="Text">
              <a:extLst>
                <a:ext uri="{FF2B5EF4-FFF2-40B4-BE49-F238E27FC236}">
                  <a16:creationId xmlns:a16="http://schemas.microsoft.com/office/drawing/2014/main" id="{B536304C-0D28-F27A-9872-5AB9106BB6A9}"/>
                </a:ext>
              </a:extLst>
            </p:cNvPr>
            <p:cNvSpPr/>
            <p:nvPr/>
          </p:nvSpPr>
          <p:spPr>
            <a:xfrm>
              <a:off x="634327" y="1130301"/>
              <a:ext cx="2841076" cy="2036083"/>
            </a:xfrm>
            <a:prstGeom prst="roundRect">
              <a:avLst>
                <a:gd name="adj" fmla="val 20756"/>
              </a:avLst>
            </a:prstGeom>
            <a:noFill/>
            <a:ln w="22225" cap="rnd">
              <a:solidFill>
                <a:srgbClr val="4A88D2"/>
              </a:solidFill>
              <a:prstDash val="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spcBef>
                  <a:spcPts val="1200"/>
                </a:spcBef>
                <a:spcAft>
                  <a:spcPts val="300"/>
                </a:spcAft>
                <a:defRPr/>
              </a:pPr>
              <a:endParaRPr lang="zh-CN" altLang="zh-CN" b="1" kern="14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íṥļiḍe">
              <a:extLst>
                <a:ext uri="{FF2B5EF4-FFF2-40B4-BE49-F238E27FC236}">
                  <a16:creationId xmlns:a16="http://schemas.microsoft.com/office/drawing/2014/main" id="{B32E0221-E8DA-02F4-629A-0D8A73CC9B10}"/>
                </a:ext>
              </a:extLst>
            </p:cNvPr>
            <p:cNvSpPr/>
            <p:nvPr/>
          </p:nvSpPr>
          <p:spPr>
            <a:xfrm>
              <a:off x="634327" y="1130301"/>
              <a:ext cx="1426300" cy="323552"/>
            </a:xfrm>
            <a:prstGeom prst="round2DiagRect">
              <a:avLst>
                <a:gd name="adj1" fmla="val 42648"/>
                <a:gd name="adj2" fmla="val 0"/>
              </a:avLst>
            </a:prstGeom>
            <a:solidFill>
              <a:srgbClr val="4A88D2"/>
            </a:solidFill>
            <a:ln w="22225" cap="flat" cmpd="sng" algn="ctr">
              <a:solidFill>
                <a:srgbClr val="4A88D2"/>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Paper 1</a:t>
              </a:r>
              <a:endParaRPr kumimoji="1" lang="zh-CN" altLang="en-US"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5F23DD2D-61AC-31D3-3072-F009604F1BC0}"/>
                </a:ext>
              </a:extLst>
            </p:cNvPr>
            <p:cNvSpPr txBox="1"/>
            <p:nvPr/>
          </p:nvSpPr>
          <p:spPr>
            <a:xfrm>
              <a:off x="784130" y="1463385"/>
              <a:ext cx="2622688" cy="1633833"/>
            </a:xfrm>
            <a:prstGeom prst="rect">
              <a:avLst/>
            </a:prstGeom>
            <a:noFill/>
          </p:spPr>
          <p:txBody>
            <a:bodyPr wrap="square">
              <a:spAutoFit/>
            </a:bodyPr>
            <a:lstStyle/>
            <a:p>
              <a:pPr>
                <a:lnSpc>
                  <a:spcPct val="150000"/>
                </a:lnSpc>
                <a:spcBef>
                  <a:spcPts val="1200"/>
                </a:spcBef>
                <a:spcAft>
                  <a:spcPts val="300"/>
                </a:spcAft>
                <a:defRPr/>
              </a:pPr>
              <a:r>
                <a:rPr lang="en-US" altLang="zh-CN" kern="1400" dirty="0">
                  <a:latin typeface="Arial" panose="020B0604020202020204" pitchFamily="34" charset="0"/>
                  <a:cs typeface="Arial" panose="020B0604020202020204" pitchFamily="34" charset="0"/>
                </a:rPr>
                <a:t>Assessing the impact of climate and crop diversity on regional greenhouse gas emissions and water demand of cropland</a:t>
              </a:r>
              <a:endParaRPr lang="zh-CN" altLang="zh-CN" b="1" kern="1400" dirty="0">
                <a:latin typeface="Arial" panose="020B0604020202020204" pitchFamily="34" charset="0"/>
                <a:cs typeface="Arial" panose="020B0604020202020204" pitchFamily="34" charset="0"/>
              </a:endParaRPr>
            </a:p>
          </p:txBody>
        </p:sp>
      </p:grpSp>
      <p:sp>
        <p:nvSpPr>
          <p:cNvPr id="6" name="文本框 5">
            <a:extLst>
              <a:ext uri="{FF2B5EF4-FFF2-40B4-BE49-F238E27FC236}">
                <a16:creationId xmlns:a16="http://schemas.microsoft.com/office/drawing/2014/main" id="{B096E705-7499-B859-5D7A-29DE4986F589}"/>
              </a:ext>
            </a:extLst>
          </p:cNvPr>
          <p:cNvSpPr txBox="1"/>
          <p:nvPr/>
        </p:nvSpPr>
        <p:spPr>
          <a:xfrm>
            <a:off x="839685" y="3975730"/>
            <a:ext cx="2698175" cy="1287532"/>
          </a:xfrm>
          <a:prstGeom prst="rect">
            <a:avLst/>
          </a:prstGeom>
          <a:noFill/>
        </p:spPr>
        <p:txBody>
          <a:bodyPr wrap="none" rtlCol="0">
            <a:spAutoFit/>
          </a:bodyPr>
          <a:lstStyle/>
          <a:p>
            <a:pPr algn="l">
              <a:lnSpc>
                <a:spcPct val="150000"/>
              </a:lnSpc>
            </a:pPr>
            <a:r>
              <a:rPr lang="en-US" altLang="zh-CN" dirty="0">
                <a:latin typeface="Arial" panose="020B0604020202020204" pitchFamily="34" charset="0"/>
                <a:cs typeface="Arial" panose="020B0604020202020204" pitchFamily="34" charset="0"/>
              </a:rPr>
              <a:t>Time: 2015</a:t>
            </a:r>
          </a:p>
          <a:p>
            <a:pPr algn="l">
              <a:lnSpc>
                <a:spcPct val="150000"/>
              </a:lnSpc>
            </a:pPr>
            <a:r>
              <a:rPr lang="en-US" altLang="zh-CN" dirty="0">
                <a:latin typeface="Arial" panose="020B0604020202020204" pitchFamily="34" charset="0"/>
                <a:cs typeface="Arial" panose="020B0604020202020204" pitchFamily="34" charset="0"/>
              </a:rPr>
              <a:t>Crop: Corn, Wheat, Rice</a:t>
            </a:r>
          </a:p>
          <a:p>
            <a:pPr algn="l">
              <a:lnSpc>
                <a:spcPct val="150000"/>
              </a:lnSpc>
            </a:pPr>
            <a:r>
              <a:rPr lang="en-US" altLang="zh-CN" dirty="0">
                <a:latin typeface="Arial" panose="020B0604020202020204" pitchFamily="34" charset="0"/>
                <a:cs typeface="Arial" panose="020B0604020202020204" pitchFamily="34" charset="0"/>
              </a:rPr>
              <a:t>Minimum unit: city</a:t>
            </a:r>
          </a:p>
        </p:txBody>
      </p:sp>
    </p:spTree>
    <p:extLst>
      <p:ext uri="{BB962C8B-B14F-4D97-AF65-F5344CB8AC3E}">
        <p14:creationId xmlns:p14="http://schemas.microsoft.com/office/powerpoint/2010/main" val="179710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1</a:t>
              </a:r>
            </a:p>
          </p:txBody>
        </p:sp>
      </p:grpSp>
      <p:pic>
        <p:nvPicPr>
          <p:cNvPr id="2" name="图片 1">
            <a:extLst>
              <a:ext uri="{FF2B5EF4-FFF2-40B4-BE49-F238E27FC236}">
                <a16:creationId xmlns:a16="http://schemas.microsoft.com/office/drawing/2014/main" id="{75FE84E3-CEDD-CED0-880A-771C33B2450B}"/>
              </a:ext>
            </a:extLst>
          </p:cNvPr>
          <p:cNvPicPr>
            <a:picLocks noChangeAspect="1"/>
          </p:cNvPicPr>
          <p:nvPr/>
        </p:nvPicPr>
        <p:blipFill>
          <a:blip r:embed="rId3"/>
          <a:stretch>
            <a:fillRect/>
          </a:stretch>
        </p:blipFill>
        <p:spPr>
          <a:xfrm>
            <a:off x="421605" y="1095280"/>
            <a:ext cx="5606733" cy="3960000"/>
          </a:xfrm>
          <a:prstGeom prst="rect">
            <a:avLst/>
          </a:prstGeom>
        </p:spPr>
      </p:pic>
      <p:pic>
        <p:nvPicPr>
          <p:cNvPr id="3" name="图片 12">
            <a:extLst>
              <a:ext uri="{FF2B5EF4-FFF2-40B4-BE49-F238E27FC236}">
                <a16:creationId xmlns:a16="http://schemas.microsoft.com/office/drawing/2014/main" id="{AF1D99CD-8606-B6B1-A640-EBF82E6FF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38" y="1095280"/>
            <a:ext cx="6040496"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3BDF62BA-F24A-EAD0-BB2D-5DBEF06A60B1}"/>
              </a:ext>
            </a:extLst>
          </p:cNvPr>
          <p:cNvSpPr txBox="1"/>
          <p:nvPr/>
        </p:nvSpPr>
        <p:spPr>
          <a:xfrm>
            <a:off x="1326531" y="5055280"/>
            <a:ext cx="2850460"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3 Greenhouse gas emissions</a:t>
            </a:r>
            <a:endParaRPr lang="zh-CN" altLang="en-US" sz="1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68F6E9EA-8F00-D6F1-2320-CCB1E025A6DE}"/>
              </a:ext>
            </a:extLst>
          </p:cNvPr>
          <p:cNvSpPr txBox="1"/>
          <p:nvPr/>
        </p:nvSpPr>
        <p:spPr>
          <a:xfrm>
            <a:off x="8066216" y="5055280"/>
            <a:ext cx="1848326"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4 Water demand</a:t>
            </a:r>
            <a:endParaRPr lang="zh-CN" alt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3359517-BAF6-3C56-16B4-54EAF72B6D0C}"/>
              </a:ext>
            </a:extLst>
          </p:cNvPr>
          <p:cNvSpPr txBox="1"/>
          <p:nvPr/>
        </p:nvSpPr>
        <p:spPr>
          <a:xfrm>
            <a:off x="732883" y="5491473"/>
            <a:ext cx="11061963" cy="960328"/>
          </a:xfrm>
          <a:prstGeom prst="rect">
            <a:avLst/>
          </a:prstGeom>
          <a:noFill/>
        </p:spPr>
        <p:txBody>
          <a:bodyPr wrap="square">
            <a:spAutoFit/>
          </a:bodyPr>
          <a:lstStyle/>
          <a:p>
            <a:pPr indent="457200">
              <a:lnSpc>
                <a:spcPct val="150000"/>
              </a:lnSpc>
            </a:pPr>
            <a:r>
              <a:rPr lang="en-US" altLang="zh-CN" sz="2000" dirty="0">
                <a:latin typeface="Arial" panose="020B0604020202020204" pitchFamily="34" charset="0"/>
                <a:cs typeface="Arial" panose="020B0604020202020204" pitchFamily="34" charset="0"/>
              </a:rPr>
              <a:t> The geospatial distribution of GHG emissions and water demand </a:t>
            </a:r>
            <a:r>
              <a:rPr lang="en-US" altLang="zh-CN" sz="2000" b="1" dirty="0">
                <a:solidFill>
                  <a:srgbClr val="C00000"/>
                </a:solidFill>
                <a:latin typeface="Arial" panose="020B0604020202020204" pitchFamily="34" charset="0"/>
                <a:cs typeface="Arial" panose="020B0604020202020204" pitchFamily="34" charset="0"/>
              </a:rPr>
              <a:t>displayed opposite patterns</a:t>
            </a:r>
            <a:r>
              <a:rPr lang="en-US" altLang="zh-CN" sz="2000" dirty="0">
                <a:latin typeface="Arial" panose="020B0604020202020204" pitchFamily="34" charset="0"/>
                <a:cs typeface="Arial" panose="020B0604020202020204" pitchFamily="34" charset="0"/>
              </a:rPr>
              <a:t>, with </a:t>
            </a:r>
            <a:r>
              <a:rPr lang="en-US" altLang="zh-CN" sz="2000" b="1" dirty="0">
                <a:solidFill>
                  <a:srgbClr val="C00000"/>
                </a:solidFill>
                <a:latin typeface="Arial" panose="020B0604020202020204" pitchFamily="34" charset="0"/>
                <a:cs typeface="Arial" panose="020B0604020202020204" pitchFamily="34" charset="0"/>
              </a:rPr>
              <a:t>climate conditions and crop types </a:t>
            </a:r>
            <a:r>
              <a:rPr lang="en-US" altLang="zh-CN" sz="2000" dirty="0">
                <a:latin typeface="Arial" panose="020B0604020202020204" pitchFamily="34" charset="0"/>
                <a:cs typeface="Arial" panose="020B0604020202020204" pitchFamily="34" charset="0"/>
              </a:rPr>
              <a:t>as the main reasons.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419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1</a:t>
              </a:r>
            </a:p>
          </p:txBody>
        </p:sp>
      </p:grpSp>
      <p:sp>
        <p:nvSpPr>
          <p:cNvPr id="8" name="TextBox 7">
            <a:extLst>
              <a:ext uri="{FF2B5EF4-FFF2-40B4-BE49-F238E27FC236}">
                <a16:creationId xmlns:a16="http://schemas.microsoft.com/office/drawing/2014/main" id="{0FB8E1E3-C28D-EB5C-F290-EC6C269D0FFD}"/>
              </a:ext>
            </a:extLst>
          </p:cNvPr>
          <p:cNvSpPr txBox="1"/>
          <p:nvPr/>
        </p:nvSpPr>
        <p:spPr>
          <a:xfrm>
            <a:off x="3751281" y="124979"/>
            <a:ext cx="7484061" cy="461665"/>
          </a:xfrm>
          <a:prstGeom prst="rect">
            <a:avLst/>
          </a:prstGeom>
          <a:noFill/>
        </p:spPr>
        <p:txBody>
          <a:bodyPr wrap="square">
            <a:spAutoFit/>
          </a:bodyPr>
          <a:lstStyle/>
          <a:p>
            <a:r>
              <a:rPr lang="en-US" altLang="zh-CN" sz="2400" b="1" dirty="0">
                <a:latin typeface="Arial" panose="020B0604020202020204" pitchFamily="34" charset="0"/>
                <a:cs typeface="Arial" panose="020B0604020202020204" pitchFamily="34" charset="0"/>
              </a:rPr>
              <a:t>Significance and policy Recommendations</a:t>
            </a:r>
            <a:endParaRPr lang="zh-CN" altLang="en-US" sz="24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731244B-C9E0-6CA0-36FC-58ECBC3C9B8A}"/>
              </a:ext>
            </a:extLst>
          </p:cNvPr>
          <p:cNvSpPr txBox="1"/>
          <p:nvPr/>
        </p:nvSpPr>
        <p:spPr>
          <a:xfrm>
            <a:off x="888750" y="1124744"/>
            <a:ext cx="10796429" cy="5170646"/>
          </a:xfrm>
          <a:prstGeom prst="rect">
            <a:avLst/>
          </a:prstGeom>
          <a:noFill/>
        </p:spPr>
        <p:txBody>
          <a:bodyPr wrap="square" rtlCol="0">
            <a:spAutoFit/>
          </a:bodyPr>
          <a:lstStyle/>
          <a:p>
            <a:pPr algn="l">
              <a:spcBef>
                <a:spcPts val="1200"/>
              </a:spcBef>
            </a:pPr>
            <a:r>
              <a:rPr lang="en-US" altLang="zh-CN" sz="2000" b="1" i="0" dirty="0">
                <a:solidFill>
                  <a:srgbClr val="4A88D2"/>
                </a:solidFill>
                <a:effectLst/>
                <a:latin typeface="Arial" panose="020B0604020202020204" pitchFamily="34" charset="0"/>
                <a:ea typeface="Adobe 黑体 Std R" panose="020B0400000000000000" pitchFamily="34" charset="-122"/>
                <a:cs typeface="Arial" panose="020B0604020202020204" pitchFamily="34" charset="0"/>
              </a:rPr>
              <a:t>Thorough Exploration of Water-Carbon Effects:</a:t>
            </a:r>
            <a:r>
              <a:rPr lang="en-US" altLang="zh-CN" sz="2000" b="0" i="0" dirty="0">
                <a:solidFill>
                  <a:srgbClr val="4A88D2"/>
                </a:solidFill>
                <a:effectLst/>
                <a:latin typeface="Arial" panose="020B0604020202020204" pitchFamily="34" charset="0"/>
                <a:ea typeface="Adobe 黑体 Std R" panose="020B0400000000000000" pitchFamily="34" charset="-122"/>
                <a:cs typeface="Arial" panose="020B0604020202020204" pitchFamily="34" charset="0"/>
              </a:rPr>
              <a:t> </a:t>
            </a:r>
          </a:p>
          <a:p>
            <a:pPr algn="l">
              <a:spcBef>
                <a:spcPts val="1200"/>
              </a:spcBef>
            </a:pPr>
            <a:r>
              <a:rPr lang="en-US" altLang="zh-CN" sz="2000" b="0" i="0" dirty="0">
                <a:solidFill>
                  <a:srgbClr val="374151"/>
                </a:solidFill>
                <a:effectLst/>
                <a:latin typeface="Arial" panose="020B0604020202020204" pitchFamily="34" charset="0"/>
                <a:ea typeface="Adobe 黑体 Std R" panose="020B0400000000000000" pitchFamily="34" charset="-122"/>
                <a:cs typeface="Arial" panose="020B0604020202020204" pitchFamily="34" charset="0"/>
              </a:rPr>
              <a:t>Our study provides a comprehensive exploration of the water-carbon effects in farmland, revealing significant variations among different crops and regions.</a:t>
            </a:r>
          </a:p>
          <a:p>
            <a:pPr algn="l">
              <a:spcBef>
                <a:spcPts val="1200"/>
              </a:spcBef>
            </a:pPr>
            <a:r>
              <a:rPr lang="en-US" altLang="zh-CN" sz="2000" b="1" i="0" dirty="0">
                <a:solidFill>
                  <a:srgbClr val="4A88D2"/>
                </a:solidFill>
                <a:effectLst/>
                <a:latin typeface="Arial" panose="020B0604020202020204" pitchFamily="34" charset="0"/>
                <a:ea typeface="Adobe 黑体 Std R" panose="020B0400000000000000" pitchFamily="34" charset="-122"/>
                <a:cs typeface="Arial" panose="020B0604020202020204" pitchFamily="34" charset="0"/>
              </a:rPr>
              <a:t>Importance in Water Demand and Agricultural Planning:</a:t>
            </a:r>
          </a:p>
          <a:p>
            <a:pPr algn="l">
              <a:spcBef>
                <a:spcPts val="1200"/>
              </a:spcBef>
            </a:pPr>
            <a:r>
              <a:rPr lang="en-US" altLang="zh-CN" sz="2000" b="0" i="0" dirty="0">
                <a:solidFill>
                  <a:srgbClr val="374151"/>
                </a:solidFill>
                <a:effectLst/>
                <a:latin typeface="Arial" panose="020B0604020202020204" pitchFamily="34" charset="0"/>
                <a:ea typeface="Adobe 黑体 Std R" panose="020B0400000000000000" pitchFamily="34" charset="-122"/>
                <a:cs typeface="Arial" panose="020B0604020202020204" pitchFamily="34" charset="0"/>
              </a:rPr>
              <a:t> The findings underscore the critical importance of fully considering differences in water-carbon effects among various crops in water demand and agricultural planning. Adjusting the planting structure accordingly becomes imperative to achieve both water conservation and emission reduction in agriculture.</a:t>
            </a:r>
          </a:p>
          <a:p>
            <a:pPr algn="l">
              <a:spcBef>
                <a:spcPts val="1200"/>
              </a:spcBef>
            </a:pPr>
            <a:r>
              <a:rPr lang="en-US" altLang="zh-CN" sz="2000" b="1" i="0" dirty="0">
                <a:solidFill>
                  <a:srgbClr val="4A88D2"/>
                </a:solidFill>
                <a:effectLst/>
                <a:latin typeface="Arial" panose="020B0604020202020204" pitchFamily="34" charset="0"/>
                <a:ea typeface="Adobe 黑体 Std R" panose="020B0400000000000000" pitchFamily="34" charset="-122"/>
                <a:cs typeface="Arial" panose="020B0604020202020204" pitchFamily="34" charset="0"/>
              </a:rPr>
              <a:t>Potential for Strategic Food Production Shift:</a:t>
            </a:r>
            <a:r>
              <a:rPr lang="en-US" altLang="zh-CN" sz="2000" b="0" i="0" dirty="0">
                <a:solidFill>
                  <a:srgbClr val="4A88D2"/>
                </a:solidFill>
                <a:effectLst/>
                <a:latin typeface="Arial" panose="020B0604020202020204" pitchFamily="34" charset="0"/>
                <a:ea typeface="Adobe 黑体 Std R" panose="020B0400000000000000" pitchFamily="34" charset="-122"/>
                <a:cs typeface="Arial" panose="020B0604020202020204" pitchFamily="34" charset="0"/>
              </a:rPr>
              <a:t> </a:t>
            </a:r>
          </a:p>
          <a:p>
            <a:pPr algn="l">
              <a:spcBef>
                <a:spcPts val="1200"/>
              </a:spcBef>
            </a:pPr>
            <a:r>
              <a:rPr lang="en-US" altLang="zh-CN" sz="2000" b="0" i="0" dirty="0">
                <a:solidFill>
                  <a:srgbClr val="374151"/>
                </a:solidFill>
                <a:effectLst/>
                <a:latin typeface="Arial" panose="020B0604020202020204" pitchFamily="34" charset="0"/>
                <a:ea typeface="Adobe 黑体 Std R" panose="020B0400000000000000" pitchFamily="34" charset="-122"/>
                <a:cs typeface="Arial" panose="020B0604020202020204" pitchFamily="34" charset="0"/>
              </a:rPr>
              <a:t>This study proposes the potential for a strategic shift in food production, advocating for a move from high water consumption and emission areas to regions with lower water consumption and emissions. Such a shift could facilitate the production of more food with less water, thereby reducing emissions. This strategic realignment has the potential to alleviate water pressure and foster sustainable agricultural development.</a:t>
            </a:r>
          </a:p>
        </p:txBody>
      </p:sp>
    </p:spTree>
    <p:extLst>
      <p:ext uri="{BB962C8B-B14F-4D97-AF65-F5344CB8AC3E}">
        <p14:creationId xmlns:p14="http://schemas.microsoft.com/office/powerpoint/2010/main" val="425613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2</a:t>
              </a:r>
            </a:p>
          </p:txBody>
        </p:sp>
      </p:grpSp>
      <p:sp>
        <p:nvSpPr>
          <p:cNvPr id="5" name="文本框 4">
            <a:extLst>
              <a:ext uri="{FF2B5EF4-FFF2-40B4-BE49-F238E27FC236}">
                <a16:creationId xmlns:a16="http://schemas.microsoft.com/office/drawing/2014/main" id="{68F6E9EA-8F00-D6F1-2320-CCB1E025A6DE}"/>
              </a:ext>
            </a:extLst>
          </p:cNvPr>
          <p:cNvSpPr txBox="1"/>
          <p:nvPr/>
        </p:nvSpPr>
        <p:spPr>
          <a:xfrm>
            <a:off x="7068337" y="5776986"/>
            <a:ext cx="3156633"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5 </a:t>
            </a:r>
            <a:r>
              <a:rPr lang="en-US" altLang="zh-CN" sz="1400" dirty="0">
                <a:effectLst/>
                <a:latin typeface="Arial" panose="020B0604020202020204" pitchFamily="34" charset="0"/>
                <a:ea typeface="宋体" panose="02010600030101010101" pitchFamily="2" charset="-122"/>
                <a:cs typeface="Arial" panose="020B0604020202020204" pitchFamily="34" charset="0"/>
              </a:rPr>
              <a:t>Cropping pattern of major grain</a:t>
            </a:r>
            <a:endParaRPr lang="zh-CN" altLang="en-US" sz="14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1FA5670-2A95-0F7B-563D-56E962649232}"/>
              </a:ext>
            </a:extLst>
          </p:cNvPr>
          <p:cNvPicPr>
            <a:picLocks noChangeAspect="1"/>
          </p:cNvPicPr>
          <p:nvPr/>
        </p:nvPicPr>
        <p:blipFill>
          <a:blip r:embed="rId3"/>
          <a:stretch>
            <a:fillRect/>
          </a:stretch>
        </p:blipFill>
        <p:spPr>
          <a:xfrm>
            <a:off x="4922545" y="468160"/>
            <a:ext cx="6845489" cy="5371613"/>
          </a:xfrm>
          <a:prstGeom prst="rect">
            <a:avLst/>
          </a:prstGeom>
        </p:spPr>
      </p:pic>
      <p:grpSp>
        <p:nvGrpSpPr>
          <p:cNvPr id="2" name="组合 1">
            <a:extLst>
              <a:ext uri="{FF2B5EF4-FFF2-40B4-BE49-F238E27FC236}">
                <a16:creationId xmlns:a16="http://schemas.microsoft.com/office/drawing/2014/main" id="{966E89D4-FBA3-67CF-7CBE-2D69D31CB37F}"/>
              </a:ext>
            </a:extLst>
          </p:cNvPr>
          <p:cNvGrpSpPr>
            <a:grpSpLocks/>
          </p:cNvGrpSpPr>
          <p:nvPr/>
        </p:nvGrpSpPr>
        <p:grpSpPr bwMode="auto">
          <a:xfrm>
            <a:off x="326299" y="1102215"/>
            <a:ext cx="4473556" cy="1969732"/>
            <a:chOff x="625404" y="1130298"/>
            <a:chExt cx="4406175" cy="1969326"/>
          </a:xfrm>
        </p:grpSpPr>
        <p:sp>
          <p:nvSpPr>
            <p:cNvPr id="3" name="Text">
              <a:extLst>
                <a:ext uri="{FF2B5EF4-FFF2-40B4-BE49-F238E27FC236}">
                  <a16:creationId xmlns:a16="http://schemas.microsoft.com/office/drawing/2014/main" id="{EE467E1A-7E5A-15F1-792A-D2AB200614AF}"/>
                </a:ext>
              </a:extLst>
            </p:cNvPr>
            <p:cNvSpPr/>
            <p:nvPr/>
          </p:nvSpPr>
          <p:spPr>
            <a:xfrm>
              <a:off x="634328" y="1130298"/>
              <a:ext cx="4397251" cy="1969325"/>
            </a:xfrm>
            <a:prstGeom prst="roundRect">
              <a:avLst>
                <a:gd name="adj" fmla="val 20756"/>
              </a:avLst>
            </a:prstGeom>
            <a:noFill/>
            <a:ln w="22225" cap="rnd">
              <a:solidFill>
                <a:srgbClr val="4A88D2"/>
              </a:solidFill>
              <a:prstDash val="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spcBef>
                  <a:spcPts val="1200"/>
                </a:spcBef>
                <a:spcAft>
                  <a:spcPts val="300"/>
                </a:spcAft>
                <a:defRPr/>
              </a:pPr>
              <a:endParaRPr lang="zh-CN" altLang="zh-CN" b="1" kern="14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íṥļiḍe">
              <a:extLst>
                <a:ext uri="{FF2B5EF4-FFF2-40B4-BE49-F238E27FC236}">
                  <a16:creationId xmlns:a16="http://schemas.microsoft.com/office/drawing/2014/main" id="{EAE198EC-8CB8-106A-3ABA-9DB171D84105}"/>
                </a:ext>
              </a:extLst>
            </p:cNvPr>
            <p:cNvSpPr/>
            <p:nvPr/>
          </p:nvSpPr>
          <p:spPr>
            <a:xfrm>
              <a:off x="634328" y="1130300"/>
              <a:ext cx="1425993" cy="322196"/>
            </a:xfrm>
            <a:prstGeom prst="round2DiagRect">
              <a:avLst>
                <a:gd name="adj1" fmla="val 42648"/>
                <a:gd name="adj2" fmla="val 0"/>
              </a:avLst>
            </a:prstGeom>
            <a:solidFill>
              <a:srgbClr val="4A88D2"/>
            </a:solidFill>
            <a:ln w="22225" cap="flat" cmpd="sng" algn="ctr">
              <a:no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kumimoji="1" lang="en-US" altLang="zh-CN" b="1" dirty="0">
                  <a:solidFill>
                    <a:schemeClr val="bg1"/>
                  </a:solidFill>
                  <a:latin typeface="Arial" panose="020B0604020202020204" pitchFamily="34" charset="0"/>
                  <a:ea typeface="微软雅黑" panose="020B0503020204020204" pitchFamily="34" charset="-122"/>
                  <a:cs typeface="Arial" panose="020B0604020202020204" pitchFamily="34" charset="0"/>
                </a:rPr>
                <a:t>Paper 2</a:t>
              </a:r>
              <a:endParaRPr kumimoji="1" lang="zh-CN" altLang="en-US"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6">
              <a:extLst>
                <a:ext uri="{FF2B5EF4-FFF2-40B4-BE49-F238E27FC236}">
                  <a16:creationId xmlns:a16="http://schemas.microsoft.com/office/drawing/2014/main" id="{E0288373-B4BB-0490-4481-50B88906C6CA}"/>
                </a:ext>
              </a:extLst>
            </p:cNvPr>
            <p:cNvSpPr txBox="1"/>
            <p:nvPr/>
          </p:nvSpPr>
          <p:spPr>
            <a:xfrm>
              <a:off x="625404" y="1396945"/>
              <a:ext cx="4335254" cy="1702679"/>
            </a:xfrm>
            <a:prstGeom prst="rect">
              <a:avLst/>
            </a:prstGeom>
            <a:noFill/>
          </p:spPr>
          <p:txBody>
            <a:bodyPr wrap="square">
              <a:spAutoFit/>
            </a:bodyPr>
            <a:lstStyle/>
            <a:p>
              <a:pPr>
                <a:lnSpc>
                  <a:spcPct val="150000"/>
                </a:lnSpc>
                <a:spcBef>
                  <a:spcPts val="1200"/>
                </a:spcBef>
                <a:spcAft>
                  <a:spcPts val="300"/>
                </a:spcAft>
                <a:defRPr/>
              </a:pPr>
              <a:r>
                <a:rPr lang="en-US" altLang="zh-CN" kern="1400" dirty="0">
                  <a:latin typeface="Arial" panose="020B0604020202020204" pitchFamily="34" charset="0"/>
                  <a:cs typeface="Arial" panose="020B0604020202020204" pitchFamily="34" charset="0"/>
                </a:rPr>
                <a:t>Cropping pattern switching induces disturbances in spatiotemporal greenhouse gas emissions and water demand</a:t>
              </a:r>
              <a:endParaRPr lang="zh-CN" altLang="zh-CN" b="1" kern="140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C0E9242B-F289-604B-C9B7-E0C77A11AFE3}"/>
              </a:ext>
            </a:extLst>
          </p:cNvPr>
          <p:cNvSpPr txBox="1"/>
          <p:nvPr/>
        </p:nvSpPr>
        <p:spPr>
          <a:xfrm>
            <a:off x="326299" y="3745660"/>
            <a:ext cx="4316478" cy="2739211"/>
          </a:xfrm>
          <a:prstGeom prst="rect">
            <a:avLst/>
          </a:prstGeom>
          <a:noFill/>
        </p:spPr>
        <p:txBody>
          <a:bodyPr wrap="square">
            <a:spAutoFit/>
          </a:bodyPr>
          <a:lstStyle/>
          <a:p>
            <a:pPr marL="342900" indent="-342900" algn="just">
              <a:spcBef>
                <a:spcPts val="1200"/>
              </a:spcBef>
              <a:buFont typeface="Wingdings" panose="05000000000000000000" pitchFamily="2" charset="2"/>
              <a:buChar char="Ø"/>
            </a:pPr>
            <a:r>
              <a:rPr lang="en-US" altLang="zh-CN" sz="1800" dirty="0">
                <a:effectLst/>
                <a:latin typeface="Arial" panose="020B0604020202020204" pitchFamily="34" charset="0"/>
                <a:ea typeface="等线" panose="02010600030101010101" pitchFamily="2" charset="-122"/>
                <a:cs typeface="Arial" panose="020B0604020202020204" pitchFamily="34" charset="0"/>
              </a:rPr>
              <a:t>The cultivation scale of China‘s grain has exhibited a fluctuating upward trend, with four distinct stages of change</a:t>
            </a:r>
            <a:r>
              <a:rPr lang="en-US" altLang="zh-CN" dirty="0">
                <a:latin typeface="Arial" panose="020B0604020202020204" pitchFamily="34" charset="0"/>
                <a:ea typeface="等线" panose="02010600030101010101" pitchFamily="2" charset="-122"/>
                <a:cs typeface="Arial" panose="020B0604020202020204" pitchFamily="34" charset="0"/>
              </a:rPr>
              <a:t>.</a:t>
            </a:r>
            <a:endParaRPr lang="en-US" altLang="zh-CN" sz="1800" dirty="0">
              <a:effectLst/>
              <a:latin typeface="Arial" panose="020B0604020202020204" pitchFamily="34" charset="0"/>
              <a:ea typeface="等线" panose="02010600030101010101" pitchFamily="2" charset="-122"/>
              <a:cs typeface="Arial" panose="020B0604020202020204" pitchFamily="34" charset="0"/>
            </a:endParaRPr>
          </a:p>
          <a:p>
            <a:pPr marL="342900" indent="-342900" algn="just">
              <a:spcBef>
                <a:spcPts val="1200"/>
              </a:spcBef>
              <a:buFont typeface="Wingdings" panose="05000000000000000000" pitchFamily="2" charset="2"/>
              <a:buChar char="Ø"/>
            </a:pPr>
            <a:r>
              <a:rPr lang="en-US" altLang="zh-CN" sz="1800" dirty="0">
                <a:effectLst/>
                <a:latin typeface="Arial" panose="020B0604020202020204" pitchFamily="34" charset="0"/>
                <a:ea typeface="等线" panose="02010600030101010101" pitchFamily="2" charset="-122"/>
                <a:cs typeface="Arial" panose="020B0604020202020204" pitchFamily="34" charset="0"/>
              </a:rPr>
              <a:t>As shown in Fig. 1a, since 1995, in northern China, cities where wheat was the dominant crop have gradually been replaced by corn and rice.</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13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2</a:t>
              </a:r>
            </a:p>
          </p:txBody>
        </p:sp>
      </p:grpSp>
      <p:sp>
        <p:nvSpPr>
          <p:cNvPr id="4" name="文本框 3">
            <a:extLst>
              <a:ext uri="{FF2B5EF4-FFF2-40B4-BE49-F238E27FC236}">
                <a16:creationId xmlns:a16="http://schemas.microsoft.com/office/drawing/2014/main" id="{3BDF62BA-F24A-EAD0-BB2D-5DBEF06A60B1}"/>
              </a:ext>
            </a:extLst>
          </p:cNvPr>
          <p:cNvSpPr txBox="1"/>
          <p:nvPr/>
        </p:nvSpPr>
        <p:spPr>
          <a:xfrm>
            <a:off x="479376" y="5786100"/>
            <a:ext cx="5299217" cy="523220"/>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Fig. 6 (a.) GHG emission and (b.) water demand of China's major grain from 1995 to 2020. </a:t>
            </a:r>
            <a:endParaRPr lang="zh-CN" altLang="en-US" sz="1400" dirty="0">
              <a:latin typeface="Arial" panose="020B0604020202020204" pitchFamily="34" charset="0"/>
              <a:cs typeface="Arial" panose="020B0604020202020204" pitchFamily="34" charset="0"/>
            </a:endParaRPr>
          </a:p>
        </p:txBody>
      </p:sp>
      <p:pic>
        <p:nvPicPr>
          <p:cNvPr id="2" name="图片 13">
            <a:extLst>
              <a:ext uri="{FF2B5EF4-FFF2-40B4-BE49-F238E27FC236}">
                <a16:creationId xmlns:a16="http://schemas.microsoft.com/office/drawing/2014/main" id="{2B740390-A409-C074-CB6C-92EA7B49F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9688"/>
          <a:stretch>
            <a:fillRect/>
          </a:stretch>
        </p:blipFill>
        <p:spPr bwMode="auto">
          <a:xfrm>
            <a:off x="521839" y="1451422"/>
            <a:ext cx="5587778" cy="42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
            <a:extLst>
              <a:ext uri="{FF2B5EF4-FFF2-40B4-BE49-F238E27FC236}">
                <a16:creationId xmlns:a16="http://schemas.microsoft.com/office/drawing/2014/main" id="{9B25C267-E669-74EE-4E67-279828B99913}"/>
              </a:ext>
            </a:extLst>
          </p:cNvPr>
          <p:cNvPicPr>
            <a:picLocks noChangeAspect="1"/>
          </p:cNvPicPr>
          <p:nvPr/>
        </p:nvPicPr>
        <p:blipFill rotWithShape="1">
          <a:blip r:embed="rId4"/>
          <a:srcRect t="60544"/>
          <a:stretch/>
        </p:blipFill>
        <p:spPr bwMode="auto">
          <a:xfrm>
            <a:off x="6200510" y="792873"/>
            <a:ext cx="5893423" cy="2953073"/>
          </a:xfrm>
          <a:prstGeom prst="rect">
            <a:avLst/>
          </a:prstGeom>
          <a:noFill/>
          <a:ln>
            <a:noFill/>
          </a:ln>
        </p:spPr>
      </p:pic>
      <p:sp>
        <p:nvSpPr>
          <p:cNvPr id="17" name="TextBox 16">
            <a:extLst>
              <a:ext uri="{FF2B5EF4-FFF2-40B4-BE49-F238E27FC236}">
                <a16:creationId xmlns:a16="http://schemas.microsoft.com/office/drawing/2014/main" id="{6E57650D-51E4-C2B4-CE68-0574CD717A09}"/>
              </a:ext>
            </a:extLst>
          </p:cNvPr>
          <p:cNvSpPr txBox="1"/>
          <p:nvPr/>
        </p:nvSpPr>
        <p:spPr>
          <a:xfrm>
            <a:off x="6295248" y="4605068"/>
            <a:ext cx="5745598" cy="2185214"/>
          </a:xfrm>
          <a:prstGeom prst="rect">
            <a:avLst/>
          </a:prstGeom>
          <a:noFill/>
        </p:spPr>
        <p:txBody>
          <a:bodyPr wrap="square">
            <a:spAutoFit/>
          </a:bodyPr>
          <a:lstStyle>
            <a:defPPr>
              <a:defRPr lang="en-US"/>
            </a:defPPr>
            <a:lvl1pPr marL="285750" indent="-285750">
              <a:spcBef>
                <a:spcPts val="1200"/>
              </a:spcBef>
              <a:buFont typeface="Wingdings" panose="05000000000000000000" pitchFamily="2" charset="2"/>
              <a:buChar char="Ø"/>
              <a:defRPr>
                <a:latin typeface="Times New Roman" panose="02020603050405020304" pitchFamily="18" charset="0"/>
                <a:cs typeface="Times New Roman" panose="02020603050405020304" pitchFamily="18" charset="0"/>
              </a:defRPr>
            </a:lvl1pPr>
          </a:lstStyle>
          <a:p>
            <a:pPr algn="just"/>
            <a:r>
              <a:rPr lang="en-US" altLang="zh-CN" dirty="0">
                <a:latin typeface="Arial" panose="020B0604020202020204" pitchFamily="34" charset="0"/>
                <a:cs typeface="Arial" panose="020B0604020202020204" pitchFamily="34" charset="0"/>
              </a:rPr>
              <a:t>Substantial disparities in both the total quantity and trends of GHG emissions across different regions are evident.</a:t>
            </a:r>
          </a:p>
          <a:p>
            <a:pPr algn="just"/>
            <a:r>
              <a:rPr lang="en-US" altLang="zh-CN" dirty="0">
                <a:latin typeface="Arial" panose="020B0604020202020204" pitchFamily="34" charset="0"/>
                <a:cs typeface="Arial" panose="020B0604020202020204" pitchFamily="34" charset="0"/>
              </a:rPr>
              <a:t>Along with the changes in grain scale, China's grain GHG emissions and water demand also went through a phase of increasing and then decreasing, reaching a peak in 2015.</a:t>
            </a:r>
            <a:endParaRPr lang="zh-CN" altLang="en-US"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E21F0116-4106-7C14-3D0D-5ECF90F7CE4A}"/>
              </a:ext>
            </a:extLst>
          </p:cNvPr>
          <p:cNvSpPr/>
          <p:nvPr/>
        </p:nvSpPr>
        <p:spPr bwMode="auto">
          <a:xfrm>
            <a:off x="2124584" y="1851008"/>
            <a:ext cx="784431" cy="389513"/>
          </a:xfrm>
          <a:prstGeom prst="ellipse">
            <a:avLst/>
          </a:prstGeom>
          <a:noFill/>
          <a:ln w="9525">
            <a:solidFill>
              <a:srgbClr val="C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DBDB2471-7EBF-0FB8-05BA-CD606C0EC11F}"/>
              </a:ext>
            </a:extLst>
          </p:cNvPr>
          <p:cNvSpPr/>
          <p:nvPr/>
        </p:nvSpPr>
        <p:spPr bwMode="auto">
          <a:xfrm>
            <a:off x="4610140" y="2641144"/>
            <a:ext cx="784431" cy="389513"/>
          </a:xfrm>
          <a:prstGeom prst="ellipse">
            <a:avLst/>
          </a:prstGeom>
          <a:noFill/>
          <a:ln w="9525">
            <a:solidFill>
              <a:srgbClr val="C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5522BA6A-1EDC-402E-6FF5-77F2BC6E08DB}"/>
              </a:ext>
            </a:extLst>
          </p:cNvPr>
          <p:cNvCxnSpPr>
            <a:cxnSpLocks/>
            <a:stCxn id="11" idx="7"/>
          </p:cNvCxnSpPr>
          <p:nvPr/>
        </p:nvCxnSpPr>
        <p:spPr>
          <a:xfrm flipV="1">
            <a:off x="5279694" y="1152483"/>
            <a:ext cx="178364" cy="15457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6AC696D-53D2-7AE9-2573-249F5AF006D8}"/>
              </a:ext>
            </a:extLst>
          </p:cNvPr>
          <p:cNvSpPr txBox="1"/>
          <p:nvPr/>
        </p:nvSpPr>
        <p:spPr>
          <a:xfrm>
            <a:off x="6315410" y="3757048"/>
            <a:ext cx="5705275" cy="738664"/>
          </a:xfrm>
          <a:prstGeom prst="rect">
            <a:avLst/>
          </a:prstGeom>
          <a:noFill/>
        </p:spPr>
        <p:txBody>
          <a:bodyPr wrap="square" rtlCol="0">
            <a:spAutoFit/>
          </a:bodyPr>
          <a:lstStyle>
            <a:defPPr>
              <a:defRPr lang="en-US"/>
            </a:defPPr>
            <a:lvl1pPr algn="ctr">
              <a:defRPr sz="1400">
                <a:latin typeface="Arial" panose="020B0604020202020204" pitchFamily="34" charset="0"/>
                <a:cs typeface="Arial" panose="020B0604020202020204" pitchFamily="34" charset="0"/>
              </a:defRPr>
            </a:lvl1pPr>
          </a:lstStyle>
          <a:p>
            <a:r>
              <a:rPr lang="en-US" altLang="zh-CN" dirty="0"/>
              <a:t>Fig. 6  Regional line graphs depicting changes in c. crop area, d. total GHG emissions, and e. crop water demand for each agricultural region in China over the study period.</a:t>
            </a:r>
            <a:endParaRPr lang="zh-CN" altLang="en-US" dirty="0"/>
          </a:p>
        </p:txBody>
      </p:sp>
      <p:cxnSp>
        <p:nvCxnSpPr>
          <p:cNvPr id="29" name="Straight Arrow Connector 28">
            <a:extLst>
              <a:ext uri="{FF2B5EF4-FFF2-40B4-BE49-F238E27FC236}">
                <a16:creationId xmlns:a16="http://schemas.microsoft.com/office/drawing/2014/main" id="{AB59BDF8-FE98-55A0-1A5A-20342D3F4B8B}"/>
              </a:ext>
            </a:extLst>
          </p:cNvPr>
          <p:cNvCxnSpPr/>
          <p:nvPr/>
        </p:nvCxnSpPr>
        <p:spPr>
          <a:xfrm flipV="1">
            <a:off x="2516800" y="1300666"/>
            <a:ext cx="354886" cy="62466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E22502-3101-03F5-6C15-4123B41E6F74}"/>
              </a:ext>
            </a:extLst>
          </p:cNvPr>
          <p:cNvSpPr txBox="1"/>
          <p:nvPr/>
        </p:nvSpPr>
        <p:spPr>
          <a:xfrm>
            <a:off x="2798487" y="1049622"/>
            <a:ext cx="671979" cy="369332"/>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NEC</a:t>
            </a:r>
            <a:endParaRPr lang="zh-CN" altLang="en-US"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D182B67-018D-5E04-09AD-15124029E041}"/>
              </a:ext>
            </a:extLst>
          </p:cNvPr>
          <p:cNvSpPr txBox="1"/>
          <p:nvPr/>
        </p:nvSpPr>
        <p:spPr>
          <a:xfrm>
            <a:off x="5338934" y="874595"/>
            <a:ext cx="795924" cy="369332"/>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MLYP</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7210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2</a:t>
              </a:r>
            </a:p>
          </p:txBody>
        </p:sp>
      </p:grpSp>
      <p:sp>
        <p:nvSpPr>
          <p:cNvPr id="5" name="文本框 4">
            <a:extLst>
              <a:ext uri="{FF2B5EF4-FFF2-40B4-BE49-F238E27FC236}">
                <a16:creationId xmlns:a16="http://schemas.microsoft.com/office/drawing/2014/main" id="{68F6E9EA-8F00-D6F1-2320-CCB1E025A6DE}"/>
              </a:ext>
            </a:extLst>
          </p:cNvPr>
          <p:cNvSpPr txBox="1"/>
          <p:nvPr/>
        </p:nvSpPr>
        <p:spPr>
          <a:xfrm>
            <a:off x="900086" y="6201230"/>
            <a:ext cx="5339931" cy="523220"/>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Fig. 7 Contribution of major grain to (a.) CO2 (b.) N2O emissions c. water demand in 1995 and 2020. </a:t>
            </a:r>
            <a:endParaRPr lang="zh-CN" altLang="en-US" sz="1400" dirty="0">
              <a:latin typeface="Arial" panose="020B0604020202020204" pitchFamily="34" charset="0"/>
              <a:cs typeface="Arial" panose="020B0604020202020204" pitchFamily="34" charset="0"/>
            </a:endParaRPr>
          </a:p>
        </p:txBody>
      </p:sp>
      <p:pic>
        <p:nvPicPr>
          <p:cNvPr id="3" name="图片 12">
            <a:extLst>
              <a:ext uri="{FF2B5EF4-FFF2-40B4-BE49-F238E27FC236}">
                <a16:creationId xmlns:a16="http://schemas.microsoft.com/office/drawing/2014/main" id="{E457A68F-DB07-A4E1-F765-2144DD59F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79" y="1049409"/>
            <a:ext cx="5760640" cy="514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63987B2-3876-DAC0-322F-E406C66CF986}"/>
              </a:ext>
            </a:extLst>
          </p:cNvPr>
          <p:cNvSpPr txBox="1"/>
          <p:nvPr/>
        </p:nvSpPr>
        <p:spPr>
          <a:xfrm>
            <a:off x="6532818" y="1847442"/>
            <a:ext cx="5539845" cy="4421147"/>
          </a:xfrm>
          <a:prstGeom prst="rect">
            <a:avLst/>
          </a:prstGeom>
          <a:noFill/>
        </p:spPr>
        <p:txBody>
          <a:bodyPr wrap="square">
            <a:spAutoFit/>
          </a:bodyPr>
          <a:lstStyle/>
          <a:p>
            <a:pPr marL="285750" indent="-285750" algn="just">
              <a:lnSpc>
                <a:spcPct val="150000"/>
              </a:lnSpc>
              <a:spcBef>
                <a:spcPts val="1800"/>
              </a:spcBef>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regions previously dominated by </a:t>
            </a:r>
            <a:r>
              <a:rPr lang="en-US" altLang="zh-CN" sz="2000" b="1" dirty="0">
                <a:solidFill>
                  <a:srgbClr val="C00000"/>
                </a:solidFill>
                <a:latin typeface="Arial" panose="020B0604020202020204" pitchFamily="34" charset="0"/>
                <a:cs typeface="Arial" panose="020B0604020202020204" pitchFamily="34" charset="0"/>
              </a:rPr>
              <a:t>wheat</a:t>
            </a:r>
            <a:r>
              <a:rPr lang="en-US" altLang="zh-CN" sz="2000" dirty="0">
                <a:latin typeface="Arial" panose="020B0604020202020204" pitchFamily="34" charset="0"/>
                <a:cs typeface="Arial" panose="020B0604020202020204" pitchFamily="34" charset="0"/>
              </a:rPr>
              <a:t> witnessed a shift towards areas predominantly cultivating </a:t>
            </a:r>
            <a:r>
              <a:rPr lang="en-US" altLang="zh-CN" sz="2000" b="1" dirty="0">
                <a:solidFill>
                  <a:srgbClr val="C00000"/>
                </a:solidFill>
                <a:latin typeface="Arial" panose="020B0604020202020204" pitchFamily="34" charset="0"/>
                <a:cs typeface="Arial" panose="020B0604020202020204" pitchFamily="34" charset="0"/>
              </a:rPr>
              <a:t>rice and maize</a:t>
            </a:r>
            <a:r>
              <a:rPr lang="en-US" altLang="zh-CN" sz="2000" dirty="0">
                <a:latin typeface="Arial" panose="020B0604020202020204" pitchFamily="34" charset="0"/>
                <a:cs typeface="Arial" panose="020B0604020202020204" pitchFamily="34" charset="0"/>
              </a:rPr>
              <a:t>.</a:t>
            </a:r>
          </a:p>
          <a:p>
            <a:pPr marL="285750" indent="-285750" algn="just">
              <a:lnSpc>
                <a:spcPct val="150000"/>
              </a:lnSpc>
              <a:spcBef>
                <a:spcPts val="1800"/>
              </a:spcBef>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Different trends manifested in different regions.</a:t>
            </a:r>
          </a:p>
          <a:p>
            <a:pPr marL="285750" indent="-285750" algn="just">
              <a:lnSpc>
                <a:spcPct val="150000"/>
              </a:lnSpc>
              <a:spcBef>
                <a:spcPts val="1800"/>
              </a:spcBef>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The most significant changes were in the northern and south-western regions.</a:t>
            </a:r>
          </a:p>
          <a:p>
            <a:pPr marL="285750" indent="-285750" algn="just">
              <a:lnSpc>
                <a:spcPct val="150000"/>
              </a:lnSpc>
              <a:spcBef>
                <a:spcPts val="1800"/>
              </a:spcBef>
              <a:buFont typeface="Wingdings" panose="05000000000000000000" pitchFamily="2" charset="2"/>
              <a:buChar char="Ø"/>
            </a:pP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737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2</a:t>
              </a:r>
            </a:p>
          </p:txBody>
        </p:sp>
      </p:grpSp>
      <p:sp>
        <p:nvSpPr>
          <p:cNvPr id="4" name="文本框 3">
            <a:extLst>
              <a:ext uri="{FF2B5EF4-FFF2-40B4-BE49-F238E27FC236}">
                <a16:creationId xmlns:a16="http://schemas.microsoft.com/office/drawing/2014/main" id="{3BDF62BA-F24A-EAD0-BB2D-5DBEF06A60B1}"/>
              </a:ext>
            </a:extLst>
          </p:cNvPr>
          <p:cNvSpPr txBox="1"/>
          <p:nvPr/>
        </p:nvSpPr>
        <p:spPr>
          <a:xfrm>
            <a:off x="3195460" y="6309320"/>
            <a:ext cx="5982728"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8 Heat Map of provincial GHG emissions (a.) and water demand (b.).</a:t>
            </a:r>
            <a:endParaRPr lang="zh-CN" altLang="en-US" sz="1400" dirty="0">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B65A5334-5877-BAF0-46B2-9318B8637613}"/>
              </a:ext>
            </a:extLst>
          </p:cNvPr>
          <p:cNvPicPr>
            <a:picLocks noChangeAspect="1"/>
          </p:cNvPicPr>
          <p:nvPr/>
        </p:nvPicPr>
        <p:blipFill>
          <a:blip r:embed="rId3"/>
          <a:stretch>
            <a:fillRect/>
          </a:stretch>
        </p:blipFill>
        <p:spPr>
          <a:xfrm>
            <a:off x="1271464" y="980728"/>
            <a:ext cx="9309656" cy="5150702"/>
          </a:xfrm>
          <a:prstGeom prst="rect">
            <a:avLst/>
          </a:prstGeom>
        </p:spPr>
      </p:pic>
    </p:spTree>
    <p:extLst>
      <p:ext uri="{BB962C8B-B14F-4D97-AF65-F5344CB8AC3E}">
        <p14:creationId xmlns:p14="http://schemas.microsoft.com/office/powerpoint/2010/main" val="12188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3</a:t>
              </a:r>
            </a:p>
          </p:txBody>
        </p:sp>
      </p:grpSp>
      <p:sp>
        <p:nvSpPr>
          <p:cNvPr id="4" name="文本框 3">
            <a:extLst>
              <a:ext uri="{FF2B5EF4-FFF2-40B4-BE49-F238E27FC236}">
                <a16:creationId xmlns:a16="http://schemas.microsoft.com/office/drawing/2014/main" id="{3BDF62BA-F24A-EAD0-BB2D-5DBEF06A60B1}"/>
              </a:ext>
            </a:extLst>
          </p:cNvPr>
          <p:cNvSpPr txBox="1"/>
          <p:nvPr/>
        </p:nvSpPr>
        <p:spPr>
          <a:xfrm>
            <a:off x="4252386" y="6218994"/>
            <a:ext cx="3932487"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9 Framework for footprint evaluation model</a:t>
            </a:r>
            <a:endParaRPr lang="zh-CN" altLang="en-US" sz="1400" dirty="0">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B1F539BE-FF2A-6384-316C-3261F68057E0}"/>
              </a:ext>
            </a:extLst>
          </p:cNvPr>
          <p:cNvPicPr>
            <a:picLocks noChangeAspect="1"/>
          </p:cNvPicPr>
          <p:nvPr/>
        </p:nvPicPr>
        <p:blipFill>
          <a:blip r:embed="rId3"/>
          <a:stretch>
            <a:fillRect/>
          </a:stretch>
        </p:blipFill>
        <p:spPr>
          <a:xfrm>
            <a:off x="1199456" y="710636"/>
            <a:ext cx="9433048" cy="5408060"/>
          </a:xfrm>
          <a:prstGeom prst="rect">
            <a:avLst/>
          </a:prstGeom>
        </p:spPr>
      </p:pic>
    </p:spTree>
    <p:extLst>
      <p:ext uri="{BB962C8B-B14F-4D97-AF65-F5344CB8AC3E}">
        <p14:creationId xmlns:p14="http://schemas.microsoft.com/office/powerpoint/2010/main" val="402772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443143" cy="792351"/>
            <a:chOff x="395536" y="391"/>
            <a:chExt cx="3332357"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052829"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Research 3</a:t>
              </a:r>
            </a:p>
          </p:txBody>
        </p:sp>
      </p:grpSp>
      <p:sp>
        <p:nvSpPr>
          <p:cNvPr id="4" name="文本框 3">
            <a:extLst>
              <a:ext uri="{FF2B5EF4-FFF2-40B4-BE49-F238E27FC236}">
                <a16:creationId xmlns:a16="http://schemas.microsoft.com/office/drawing/2014/main" id="{3BDF62BA-F24A-EAD0-BB2D-5DBEF06A60B1}"/>
              </a:ext>
            </a:extLst>
          </p:cNvPr>
          <p:cNvSpPr txBox="1"/>
          <p:nvPr/>
        </p:nvSpPr>
        <p:spPr>
          <a:xfrm>
            <a:off x="1235459" y="5504162"/>
            <a:ext cx="9721081" cy="523220"/>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Fig. 10 Spatial distribution of (a.) GHG emissions; (b.)Blue water requirement; (b.)Green water requirement; (b.)Gray water requirement;(e.) Cumulative environmental pressure</a:t>
            </a:r>
            <a:endParaRPr lang="zh-CN" altLang="en-US" sz="1400" dirty="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4D47C920-06D2-CE8A-E568-32299DD939C8}"/>
              </a:ext>
            </a:extLst>
          </p:cNvPr>
          <p:cNvGrpSpPr/>
          <p:nvPr/>
        </p:nvGrpSpPr>
        <p:grpSpPr>
          <a:xfrm>
            <a:off x="549983" y="1069663"/>
            <a:ext cx="11202134" cy="4342565"/>
            <a:chOff x="732637" y="1124744"/>
            <a:chExt cx="11202134" cy="4342565"/>
          </a:xfrm>
        </p:grpSpPr>
        <p:pic>
          <p:nvPicPr>
            <p:cNvPr id="2" name="图片 11">
              <a:extLst>
                <a:ext uri="{FF2B5EF4-FFF2-40B4-BE49-F238E27FC236}">
                  <a16:creationId xmlns:a16="http://schemas.microsoft.com/office/drawing/2014/main" id="{2F7FF80F-1920-E3FD-452C-73847E5035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637"/>
            <a:stretch/>
          </p:blipFill>
          <p:spPr bwMode="auto">
            <a:xfrm>
              <a:off x="732637" y="1147309"/>
              <a:ext cx="561549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E7E0B036-B0C1-E086-82E7-D0BA436280E0}"/>
                </a:ext>
              </a:extLst>
            </p:cNvPr>
            <p:cNvPicPr>
              <a:picLocks noChangeAspect="1"/>
            </p:cNvPicPr>
            <p:nvPr/>
          </p:nvPicPr>
          <p:blipFill rotWithShape="1">
            <a:blip r:embed="rId4"/>
            <a:srcRect t="50365"/>
            <a:stretch/>
          </p:blipFill>
          <p:spPr>
            <a:xfrm>
              <a:off x="6319281" y="1124744"/>
              <a:ext cx="5615490" cy="4254454"/>
            </a:xfrm>
            <a:prstGeom prst="rect">
              <a:avLst/>
            </a:prstGeom>
          </p:spPr>
        </p:pic>
      </p:grpSp>
    </p:spTree>
    <p:extLst>
      <p:ext uri="{BB962C8B-B14F-4D97-AF65-F5344CB8AC3E}">
        <p14:creationId xmlns:p14="http://schemas.microsoft.com/office/powerpoint/2010/main" val="101415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5">
            <a:extLst>
              <a:ext uri="{FF2B5EF4-FFF2-40B4-BE49-F238E27FC236}">
                <a16:creationId xmlns:a16="http://schemas.microsoft.com/office/drawing/2014/main" id="{DA154891-C1A7-217E-E300-BAB78B15B3D4}"/>
              </a:ext>
            </a:extLst>
          </p:cNvPr>
          <p:cNvSpPr/>
          <p:nvPr/>
        </p:nvSpPr>
        <p:spPr>
          <a:xfrm>
            <a:off x="1076794" y="522"/>
            <a:ext cx="205501" cy="792351"/>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cs typeface="Arial" panose="020B0604020202020204" pitchFamily="34" charset="0"/>
            </a:endParaRPr>
          </a:p>
        </p:txBody>
      </p:sp>
      <p:sp>
        <p:nvSpPr>
          <p:cNvPr id="10" name="文本占位符 2">
            <a:extLst>
              <a:ext uri="{FF2B5EF4-FFF2-40B4-BE49-F238E27FC236}">
                <a16:creationId xmlns:a16="http://schemas.microsoft.com/office/drawing/2014/main" id="{2D0C3CD6-11FA-E4C8-6E42-14764FAE5B22}"/>
              </a:ext>
            </a:extLst>
          </p:cNvPr>
          <p:cNvSpPr txBox="1">
            <a:spLocks/>
          </p:cNvSpPr>
          <p:nvPr/>
        </p:nvSpPr>
        <p:spPr>
          <a:xfrm>
            <a:off x="1388626" y="32649"/>
            <a:ext cx="3747268" cy="60946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4A88D2"/>
                </a:solidFill>
                <a:latin typeface="Arial" panose="020B0604020202020204" pitchFamily="34" charset="0"/>
                <a:cs typeface="Arial" panose="020B0604020202020204" pitchFamily="34" charset="0"/>
              </a:rPr>
              <a:t>Contents</a:t>
            </a:r>
          </a:p>
        </p:txBody>
      </p:sp>
      <p:sp>
        <p:nvSpPr>
          <p:cNvPr id="13" name="TextBox 12">
            <a:extLst>
              <a:ext uri="{FF2B5EF4-FFF2-40B4-BE49-F238E27FC236}">
                <a16:creationId xmlns:a16="http://schemas.microsoft.com/office/drawing/2014/main" id="{09647E9C-90B1-900A-B01A-E074BD65FA42}"/>
              </a:ext>
            </a:extLst>
          </p:cNvPr>
          <p:cNvSpPr txBox="1"/>
          <p:nvPr/>
        </p:nvSpPr>
        <p:spPr>
          <a:xfrm>
            <a:off x="3234231" y="1412776"/>
            <a:ext cx="5568418" cy="4147739"/>
          </a:xfrm>
          <a:prstGeom prst="rect">
            <a:avLst/>
          </a:prstGeom>
          <a:noFill/>
        </p:spPr>
        <p:txBody>
          <a:bodyPr wrap="square">
            <a:spAutoFit/>
          </a:bodyPr>
          <a:lstStyle/>
          <a:p>
            <a:pPr marL="857250" indent="-857250">
              <a:lnSpc>
                <a:spcPct val="150000"/>
              </a:lnSpc>
              <a:buFont typeface="+mj-lt"/>
              <a:buAutoNum type="romanUcPeriod"/>
            </a:pPr>
            <a:r>
              <a:rPr lang="en-US" altLang="zh-CN" sz="3600" b="1" dirty="0">
                <a:solidFill>
                  <a:srgbClr val="4A88D2"/>
                </a:solidFill>
                <a:latin typeface="Arial" panose="020B0604020202020204" pitchFamily="34" charset="0"/>
                <a:cs typeface="Arial" panose="020B0604020202020204" pitchFamily="34" charset="0"/>
              </a:rPr>
              <a:t>Background</a:t>
            </a:r>
          </a:p>
          <a:p>
            <a:pPr marL="857250" indent="-857250">
              <a:lnSpc>
                <a:spcPct val="150000"/>
              </a:lnSpc>
              <a:buFont typeface="+mj-lt"/>
              <a:buAutoNum type="romanUcPeriod"/>
            </a:pPr>
            <a:r>
              <a:rPr lang="en-US" altLang="zh-CN" sz="3600" b="1" dirty="0">
                <a:solidFill>
                  <a:srgbClr val="4A88D2"/>
                </a:solidFill>
                <a:latin typeface="Arial" panose="020B0604020202020204" pitchFamily="34" charset="0"/>
                <a:cs typeface="Arial" panose="020B0604020202020204" pitchFamily="34" charset="0"/>
              </a:rPr>
              <a:t>Method</a:t>
            </a:r>
            <a:endParaRPr lang="zh-CN" altLang="en-US" sz="3600" dirty="0">
              <a:latin typeface="Arial" panose="020B0604020202020204" pitchFamily="34" charset="0"/>
              <a:cs typeface="Arial" panose="020B0604020202020204" pitchFamily="34" charset="0"/>
            </a:endParaRPr>
          </a:p>
          <a:p>
            <a:pPr marL="857250" indent="-857250">
              <a:lnSpc>
                <a:spcPct val="150000"/>
              </a:lnSpc>
              <a:buFont typeface="+mj-lt"/>
              <a:buAutoNum type="romanUcPeriod"/>
            </a:pPr>
            <a:r>
              <a:rPr lang="en-US" altLang="zh-CN" sz="3600" b="1" dirty="0">
                <a:solidFill>
                  <a:srgbClr val="4A88D2"/>
                </a:solidFill>
                <a:latin typeface="Arial" panose="020B0604020202020204" pitchFamily="34" charset="0"/>
                <a:cs typeface="Arial" panose="020B0604020202020204" pitchFamily="34" charset="0"/>
              </a:rPr>
              <a:t>Research 1</a:t>
            </a:r>
          </a:p>
          <a:p>
            <a:pPr marL="857250" indent="-857250">
              <a:lnSpc>
                <a:spcPct val="150000"/>
              </a:lnSpc>
              <a:buFont typeface="+mj-lt"/>
              <a:buAutoNum type="romanUcPeriod"/>
            </a:pPr>
            <a:r>
              <a:rPr lang="en-US" altLang="zh-CN" sz="3600" b="1" dirty="0">
                <a:solidFill>
                  <a:srgbClr val="4A88D2"/>
                </a:solidFill>
                <a:latin typeface="Arial" panose="020B0604020202020204" pitchFamily="34" charset="0"/>
                <a:cs typeface="Arial" panose="020B0604020202020204" pitchFamily="34" charset="0"/>
              </a:rPr>
              <a:t>Research 2 </a:t>
            </a:r>
          </a:p>
          <a:p>
            <a:pPr marL="857250" indent="-857250">
              <a:lnSpc>
                <a:spcPct val="150000"/>
              </a:lnSpc>
              <a:buFont typeface="+mj-lt"/>
              <a:buAutoNum type="romanUcPeriod"/>
            </a:pPr>
            <a:r>
              <a:rPr lang="en-US" altLang="zh-CN" sz="3600" b="1" dirty="0">
                <a:solidFill>
                  <a:srgbClr val="4A88D2"/>
                </a:solidFill>
                <a:latin typeface="Arial" panose="020B0604020202020204" pitchFamily="34" charset="0"/>
                <a:cs typeface="Arial" panose="020B0604020202020204" pitchFamily="34" charset="0"/>
              </a:rPr>
              <a:t>Research 3</a:t>
            </a:r>
          </a:p>
        </p:txBody>
      </p:sp>
    </p:spTree>
    <p:extLst>
      <p:ext uri="{BB962C8B-B14F-4D97-AF65-F5344CB8AC3E}">
        <p14:creationId xmlns:p14="http://schemas.microsoft.com/office/powerpoint/2010/main" val="3583634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827792"/>
            <a:ext cx="12192000" cy="3168352"/>
          </a:xfrm>
          <a:prstGeom prst="rect">
            <a:avLst/>
          </a:prstGeom>
          <a:solidFill>
            <a:srgbClr val="4A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4" name="文本框 38"/>
          <p:cNvSpPr txBox="1"/>
          <p:nvPr/>
        </p:nvSpPr>
        <p:spPr>
          <a:xfrm>
            <a:off x="4175787" y="2957076"/>
            <a:ext cx="3840427" cy="913007"/>
          </a:xfrm>
          <a:prstGeom prst="rect">
            <a:avLst/>
          </a:prstGeom>
          <a:noFill/>
        </p:spPr>
        <p:txBody>
          <a:bodyPr wrap="square" rtlCol="0">
            <a:spAutoFit/>
          </a:bodyPr>
          <a:lstStyle/>
          <a:p>
            <a:pPr algn="ctr"/>
            <a:r>
              <a:rPr lang="en-US" altLang="zh-CN" sz="5333" b="1" dirty="0">
                <a:solidFill>
                  <a:schemeClr val="bg1"/>
                </a:solidFill>
                <a:latin typeface="Arial" panose="020B0604020202020204" pitchFamily="34" charset="0"/>
                <a:ea typeface="微软雅黑" panose="020B0503020204020204" pitchFamily="34" charset="-122"/>
                <a:cs typeface="Arial" panose="020B0604020202020204" pitchFamily="34" charset="0"/>
              </a:rPr>
              <a:t>THANKS</a:t>
            </a:r>
            <a:endParaRPr lang="zh-CN" altLang="en-US" sz="5333"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00FC43D5-DDB8-448A-BFE2-047BFD719409}"/>
              </a:ext>
            </a:extLst>
          </p:cNvPr>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Arial" panose="020B0604020202020204" pitchFamily="34" charset="0"/>
              <a:cs typeface="Arial" panose="020B0604020202020204" pitchFamily="34" charset="0"/>
            </a:endParaRPr>
          </a:p>
        </p:txBody>
      </p:sp>
      <p:pic>
        <p:nvPicPr>
          <p:cNvPr id="19461" name="图片 1">
            <a:extLst>
              <a:ext uri="{FF2B5EF4-FFF2-40B4-BE49-F238E27FC236}">
                <a16:creationId xmlns:a16="http://schemas.microsoft.com/office/drawing/2014/main" id="{7E7FA1FD-F561-4E2C-F2A7-1EBD82D819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822325"/>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2">
            <a:extLst>
              <a:ext uri="{FF2B5EF4-FFF2-40B4-BE49-F238E27FC236}">
                <a16:creationId xmlns:a16="http://schemas.microsoft.com/office/drawing/2014/main" id="{5B1D28EA-84FE-6658-7D5B-342A2B9BC5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350" y="2736850"/>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图片 3">
            <a:extLst>
              <a:ext uri="{FF2B5EF4-FFF2-40B4-BE49-F238E27FC236}">
                <a16:creationId xmlns:a16="http://schemas.microsoft.com/office/drawing/2014/main" id="{8CA1D6CB-2517-C779-CBC0-1D3DEE5AD7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6213" y="4565650"/>
            <a:ext cx="28797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9">
            <a:extLst>
              <a:ext uri="{FF2B5EF4-FFF2-40B4-BE49-F238E27FC236}">
                <a16:creationId xmlns:a16="http://schemas.microsoft.com/office/drawing/2014/main" id="{1349539C-AB00-356B-D3EE-F35B14AA1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090598" y="1430337"/>
            <a:ext cx="28888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图片 11">
            <a:extLst>
              <a:ext uri="{FF2B5EF4-FFF2-40B4-BE49-F238E27FC236}">
                <a16:creationId xmlns:a16="http://schemas.microsoft.com/office/drawing/2014/main" id="{901D46B6-1B88-F184-C897-A0E94525CD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113880" y="3283631"/>
            <a:ext cx="2926378" cy="99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图片 13">
            <a:extLst>
              <a:ext uri="{FF2B5EF4-FFF2-40B4-BE49-F238E27FC236}">
                <a16:creationId xmlns:a16="http://schemas.microsoft.com/office/drawing/2014/main" id="{AC06B6D8-5242-391D-FEC2-9D336AD593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3134061" y="5078789"/>
            <a:ext cx="2872244" cy="102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文本框 14">
            <a:extLst>
              <a:ext uri="{FF2B5EF4-FFF2-40B4-BE49-F238E27FC236}">
                <a16:creationId xmlns:a16="http://schemas.microsoft.com/office/drawing/2014/main" id="{49ADFAB5-CC7A-C4D7-04E0-778C907DC861}"/>
              </a:ext>
            </a:extLst>
          </p:cNvPr>
          <p:cNvSpPr txBox="1">
            <a:spLocks noChangeArrowheads="1"/>
          </p:cNvSpPr>
          <p:nvPr/>
        </p:nvSpPr>
        <p:spPr bwMode="auto">
          <a:xfrm>
            <a:off x="773113" y="1562100"/>
            <a:ext cx="71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000" b="1">
                <a:solidFill>
                  <a:srgbClr val="2B8451"/>
                </a:solidFill>
                <a:cs typeface="Arial" panose="020B0604020202020204" pitchFamily="34" charset="0"/>
              </a:rPr>
              <a:t>CO</a:t>
            </a:r>
            <a:r>
              <a:rPr lang="en-US" altLang="zh-CN" sz="2000" b="1" baseline="-25000">
                <a:solidFill>
                  <a:srgbClr val="2B8451"/>
                </a:solidFill>
                <a:cs typeface="Arial" panose="020B0604020202020204" pitchFamily="34" charset="0"/>
              </a:rPr>
              <a:t>2</a:t>
            </a:r>
            <a:endParaRPr lang="zh-CN" altLang="en-US" sz="2000" b="1" baseline="-25000">
              <a:solidFill>
                <a:srgbClr val="2B8451"/>
              </a:solidFill>
              <a:cs typeface="Arial" panose="020B0604020202020204" pitchFamily="34" charset="0"/>
            </a:endParaRPr>
          </a:p>
        </p:txBody>
      </p:sp>
      <p:sp>
        <p:nvSpPr>
          <p:cNvPr id="19468" name="文本框 56">
            <a:extLst>
              <a:ext uri="{FF2B5EF4-FFF2-40B4-BE49-F238E27FC236}">
                <a16:creationId xmlns:a16="http://schemas.microsoft.com/office/drawing/2014/main" id="{A444F72B-2D72-4FA9-07DB-19ACE7E1420C}"/>
              </a:ext>
            </a:extLst>
          </p:cNvPr>
          <p:cNvSpPr txBox="1">
            <a:spLocks noChangeArrowheads="1"/>
          </p:cNvSpPr>
          <p:nvPr/>
        </p:nvSpPr>
        <p:spPr bwMode="auto">
          <a:xfrm>
            <a:off x="773113" y="5057775"/>
            <a:ext cx="71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000" b="1">
                <a:solidFill>
                  <a:srgbClr val="2B8451"/>
                </a:solidFill>
                <a:cs typeface="Arial" panose="020B0604020202020204" pitchFamily="34" charset="0"/>
              </a:rPr>
              <a:t>N</a:t>
            </a:r>
            <a:r>
              <a:rPr lang="en-US" altLang="zh-CN" sz="2000" b="1" baseline="-25000">
                <a:solidFill>
                  <a:srgbClr val="2B8451"/>
                </a:solidFill>
                <a:cs typeface="Arial" panose="020B0604020202020204" pitchFamily="34" charset="0"/>
              </a:rPr>
              <a:t>2</a:t>
            </a:r>
            <a:r>
              <a:rPr lang="en-US" altLang="zh-CN" sz="2000" b="1">
                <a:solidFill>
                  <a:srgbClr val="2B8451"/>
                </a:solidFill>
                <a:cs typeface="Arial" panose="020B0604020202020204" pitchFamily="34" charset="0"/>
              </a:rPr>
              <a:t>O</a:t>
            </a:r>
            <a:endParaRPr lang="zh-CN" altLang="en-US" sz="2000" b="1" baseline="-25000">
              <a:solidFill>
                <a:srgbClr val="2B8451"/>
              </a:solidFill>
              <a:cs typeface="Arial" panose="020B0604020202020204" pitchFamily="34" charset="0"/>
            </a:endParaRPr>
          </a:p>
        </p:txBody>
      </p:sp>
      <p:sp>
        <p:nvSpPr>
          <p:cNvPr id="19469" name="文本框 7">
            <a:extLst>
              <a:ext uri="{FF2B5EF4-FFF2-40B4-BE49-F238E27FC236}">
                <a16:creationId xmlns:a16="http://schemas.microsoft.com/office/drawing/2014/main" id="{3F5F3C83-4E1C-D1BE-26E0-9C117D5EAEF8}"/>
              </a:ext>
            </a:extLst>
          </p:cNvPr>
          <p:cNvSpPr txBox="1">
            <a:spLocks noChangeArrowheads="1"/>
          </p:cNvSpPr>
          <p:nvPr/>
        </p:nvSpPr>
        <p:spPr bwMode="auto">
          <a:xfrm>
            <a:off x="3114674" y="939800"/>
            <a:ext cx="298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Ø"/>
            </a:pPr>
            <a:r>
              <a:rPr lang="en-US" altLang="zh-CN" sz="2400" b="1" dirty="0">
                <a:cs typeface="Arial" panose="020B0604020202020204" pitchFamily="34" charset="0"/>
              </a:rPr>
              <a:t>Climate warming</a:t>
            </a:r>
            <a:endParaRPr lang="zh-CN" altLang="en-US" sz="2400" b="1" dirty="0">
              <a:cs typeface="Arial" panose="020B0604020202020204" pitchFamily="34" charset="0"/>
            </a:endParaRPr>
          </a:p>
        </p:txBody>
      </p:sp>
      <p:sp>
        <p:nvSpPr>
          <p:cNvPr id="19470" name="文本框 59">
            <a:extLst>
              <a:ext uri="{FF2B5EF4-FFF2-40B4-BE49-F238E27FC236}">
                <a16:creationId xmlns:a16="http://schemas.microsoft.com/office/drawing/2014/main" id="{8E13DB45-D6BC-AE17-AD14-B39BEBE8D803}"/>
              </a:ext>
            </a:extLst>
          </p:cNvPr>
          <p:cNvSpPr txBox="1">
            <a:spLocks noChangeArrowheads="1"/>
          </p:cNvSpPr>
          <p:nvPr/>
        </p:nvSpPr>
        <p:spPr bwMode="auto">
          <a:xfrm>
            <a:off x="730250" y="3255963"/>
            <a:ext cx="71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000" b="1">
                <a:solidFill>
                  <a:srgbClr val="2B8451"/>
                </a:solidFill>
                <a:cs typeface="Arial" panose="020B0604020202020204" pitchFamily="34" charset="0"/>
              </a:rPr>
              <a:t>CH</a:t>
            </a:r>
            <a:r>
              <a:rPr lang="en-US" altLang="zh-CN" sz="2000" b="1" baseline="-25000">
                <a:solidFill>
                  <a:srgbClr val="2B8451"/>
                </a:solidFill>
                <a:cs typeface="Arial" panose="020B0604020202020204" pitchFamily="34" charset="0"/>
              </a:rPr>
              <a:t>4</a:t>
            </a:r>
            <a:endParaRPr lang="zh-CN" altLang="en-US" sz="2000" b="1" baseline="-25000">
              <a:solidFill>
                <a:srgbClr val="2B8451"/>
              </a:solidFill>
              <a:cs typeface="Arial" panose="020B0604020202020204" pitchFamily="34" charset="0"/>
            </a:endParaRPr>
          </a:p>
        </p:txBody>
      </p:sp>
      <p:pic>
        <p:nvPicPr>
          <p:cNvPr id="19471" name="图片 16">
            <a:extLst>
              <a:ext uri="{FF2B5EF4-FFF2-40B4-BE49-F238E27FC236}">
                <a16:creationId xmlns:a16="http://schemas.microsoft.com/office/drawing/2014/main" id="{5A1D3566-B6AA-3107-BF54-352CF640BE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7350" y="1088571"/>
            <a:ext cx="4918075" cy="238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2" name="文本框 7">
            <a:extLst>
              <a:ext uri="{FF2B5EF4-FFF2-40B4-BE49-F238E27FC236}">
                <a16:creationId xmlns:a16="http://schemas.microsoft.com/office/drawing/2014/main" id="{E8CCF7DF-E5EE-1E8E-9199-70254076B683}"/>
              </a:ext>
            </a:extLst>
          </p:cNvPr>
          <p:cNvSpPr txBox="1">
            <a:spLocks noChangeArrowheads="1"/>
          </p:cNvSpPr>
          <p:nvPr/>
        </p:nvSpPr>
        <p:spPr bwMode="auto">
          <a:xfrm>
            <a:off x="6364288" y="826113"/>
            <a:ext cx="5132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Ø"/>
            </a:pPr>
            <a:r>
              <a:rPr lang="en-US" altLang="zh-CN" sz="2400" b="1" dirty="0">
                <a:cs typeface="Arial" panose="020B0604020202020204" pitchFamily="34" charset="0"/>
              </a:rPr>
              <a:t>Freshwater resource shortage</a:t>
            </a:r>
            <a:endParaRPr lang="zh-CN" altLang="en-US" sz="2400" b="1" dirty="0">
              <a:cs typeface="Arial" panose="020B0604020202020204" pitchFamily="34" charset="0"/>
            </a:endParaRPr>
          </a:p>
        </p:txBody>
      </p:sp>
      <p:sp>
        <p:nvSpPr>
          <p:cNvPr id="62" name="矩形 99">
            <a:extLst>
              <a:ext uri="{FF2B5EF4-FFF2-40B4-BE49-F238E27FC236}">
                <a16:creationId xmlns:a16="http://schemas.microsoft.com/office/drawing/2014/main" id="{64B42A69-E3D1-4CE3-A306-559A7B3E7E28}"/>
              </a:ext>
            </a:extLst>
          </p:cNvPr>
          <p:cNvSpPr>
            <a:spLocks noChangeArrowheads="1"/>
          </p:cNvSpPr>
          <p:nvPr/>
        </p:nvSpPr>
        <p:spPr bwMode="auto">
          <a:xfrm>
            <a:off x="6465093" y="3232001"/>
            <a:ext cx="5462587" cy="872034"/>
          </a:xfrm>
          <a:prstGeom prst="rect">
            <a:avLst/>
          </a:prstGeom>
          <a:noFill/>
          <a:ln>
            <a:noFill/>
          </a:ln>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defRPr/>
            </a:pPr>
            <a:r>
              <a:rPr lang="en-US" altLang="zh-CN" sz="1800" b="1" dirty="0">
                <a:solidFill>
                  <a:srgbClr val="C00000"/>
                </a:solidFill>
                <a:ea typeface="+mn-ea"/>
                <a:cs typeface="Arial" panose="020B0604020202020204" pitchFamily="34" charset="0"/>
              </a:rPr>
              <a:t>China supports 21% of world’s population with only 6% of its water resources</a:t>
            </a:r>
          </a:p>
        </p:txBody>
      </p:sp>
      <p:grpSp>
        <p:nvGrpSpPr>
          <p:cNvPr id="19474" name="组合 62">
            <a:extLst>
              <a:ext uri="{FF2B5EF4-FFF2-40B4-BE49-F238E27FC236}">
                <a16:creationId xmlns:a16="http://schemas.microsoft.com/office/drawing/2014/main" id="{FB205B9E-BC9D-82F6-FB0A-91D8C171E8E5}"/>
              </a:ext>
            </a:extLst>
          </p:cNvPr>
          <p:cNvGrpSpPr>
            <a:grpSpLocks/>
          </p:cNvGrpSpPr>
          <p:nvPr/>
        </p:nvGrpSpPr>
        <p:grpSpPr bwMode="auto">
          <a:xfrm>
            <a:off x="6185697" y="4379913"/>
            <a:ext cx="5928020" cy="2265633"/>
            <a:chOff x="-669996" y="3122331"/>
            <a:chExt cx="5928393" cy="2266318"/>
          </a:xfrm>
        </p:grpSpPr>
        <p:grpSp>
          <p:nvGrpSpPr>
            <p:cNvPr id="19479" name="组合 5">
              <a:extLst>
                <a:ext uri="{FF2B5EF4-FFF2-40B4-BE49-F238E27FC236}">
                  <a16:creationId xmlns:a16="http://schemas.microsoft.com/office/drawing/2014/main" id="{71C0B0F4-5759-F972-4D21-A4BB885343AE}"/>
                </a:ext>
              </a:extLst>
            </p:cNvPr>
            <p:cNvGrpSpPr>
              <a:grpSpLocks/>
            </p:cNvGrpSpPr>
            <p:nvPr/>
          </p:nvGrpSpPr>
          <p:grpSpPr bwMode="auto">
            <a:xfrm>
              <a:off x="-669996" y="3122331"/>
              <a:ext cx="3202282" cy="2266318"/>
              <a:chOff x="58163" y="3801529"/>
              <a:chExt cx="4269887" cy="3021908"/>
            </a:xfrm>
          </p:grpSpPr>
          <p:sp>
            <p:nvSpPr>
              <p:cNvPr id="69" name="矩形 63">
                <a:extLst>
                  <a:ext uri="{FF2B5EF4-FFF2-40B4-BE49-F238E27FC236}">
                    <a16:creationId xmlns:a16="http://schemas.microsoft.com/office/drawing/2014/main" id="{79DE6EBE-45D9-4058-B047-5A81FD8D049E}"/>
                  </a:ext>
                </a:extLst>
              </p:cNvPr>
              <p:cNvSpPr>
                <a:spLocks noChangeArrowheads="1"/>
              </p:cNvSpPr>
              <p:nvPr/>
            </p:nvSpPr>
            <p:spPr bwMode="auto">
              <a:xfrm>
                <a:off x="58163" y="5868993"/>
                <a:ext cx="4219344" cy="954444"/>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defRPr/>
                </a:pPr>
                <a:r>
                  <a:rPr lang="en-US" altLang="zh-CN" sz="1350" dirty="0">
                    <a:latin typeface="Arial" panose="020B0604020202020204" pitchFamily="34" charset="0"/>
                    <a:ea typeface="+mn-ea"/>
                    <a:cs typeface="Arial" panose="020B0604020202020204" pitchFamily="34" charset="0"/>
                  </a:rPr>
                  <a:t>The proportion of agricultural greenhouse gas emissions to the total.</a:t>
                </a:r>
              </a:p>
              <a:p>
                <a:pPr algn="ctr" eaLnBrk="1" hangingPunct="1">
                  <a:lnSpc>
                    <a:spcPct val="100000"/>
                  </a:lnSpc>
                  <a:spcBef>
                    <a:spcPct val="0"/>
                  </a:spcBef>
                  <a:buFontTx/>
                  <a:buNone/>
                  <a:defRPr/>
                </a:pPr>
                <a:r>
                  <a:rPr lang="zh-CN" altLang="en-US" sz="1350" dirty="0">
                    <a:latin typeface="Arial" panose="020B0604020202020204" pitchFamily="34" charset="0"/>
                    <a:ea typeface="+mn-ea"/>
                    <a:cs typeface="Arial" panose="020B0604020202020204" pitchFamily="34" charset="0"/>
                  </a:rPr>
                  <a:t>（</a:t>
                </a:r>
                <a:r>
                  <a:rPr lang="en-US" altLang="zh-CN" sz="1350" dirty="0">
                    <a:latin typeface="Arial" panose="020B0604020202020204" pitchFamily="34" charset="0"/>
                    <a:ea typeface="+mn-ea"/>
                    <a:cs typeface="Arial" panose="020B0604020202020204" pitchFamily="34" charset="0"/>
                  </a:rPr>
                  <a:t>IPCC</a:t>
                </a:r>
                <a:r>
                  <a:rPr lang="zh-CN" altLang="en-US" sz="1350" dirty="0">
                    <a:latin typeface="Arial" panose="020B0604020202020204" pitchFamily="34" charset="0"/>
                    <a:ea typeface="+mn-ea"/>
                    <a:cs typeface="Arial" panose="020B0604020202020204" pitchFamily="34" charset="0"/>
                  </a:rPr>
                  <a:t>）</a:t>
                </a:r>
              </a:p>
            </p:txBody>
          </p:sp>
          <p:grpSp>
            <p:nvGrpSpPr>
              <p:cNvPr id="19485" name="组合 3">
                <a:extLst>
                  <a:ext uri="{FF2B5EF4-FFF2-40B4-BE49-F238E27FC236}">
                    <a16:creationId xmlns:a16="http://schemas.microsoft.com/office/drawing/2014/main" id="{64EEFFFA-2D3D-DF09-FEE0-FB85D8D3EA0E}"/>
                  </a:ext>
                </a:extLst>
              </p:cNvPr>
              <p:cNvGrpSpPr>
                <a:grpSpLocks/>
              </p:cNvGrpSpPr>
              <p:nvPr/>
            </p:nvGrpSpPr>
            <p:grpSpPr bwMode="auto">
              <a:xfrm>
                <a:off x="497412" y="3801529"/>
                <a:ext cx="3830638" cy="2183963"/>
                <a:chOff x="497412" y="3801529"/>
                <a:chExt cx="3830638" cy="2183963"/>
              </a:xfrm>
            </p:grpSpPr>
            <p:graphicFrame>
              <p:nvGraphicFramePr>
                <p:cNvPr id="19486" name="图表 60">
                  <a:extLst>
                    <a:ext uri="{FF2B5EF4-FFF2-40B4-BE49-F238E27FC236}">
                      <a16:creationId xmlns:a16="http://schemas.microsoft.com/office/drawing/2014/main" id="{5AEAB42F-66D3-08DF-DFF4-BBEADA6EF9BF}"/>
                    </a:ext>
                  </a:extLst>
                </p:cNvPr>
                <p:cNvGraphicFramePr>
                  <a:graphicFrameLocks/>
                </p:cNvGraphicFramePr>
                <p:nvPr/>
              </p:nvGraphicFramePr>
              <p:xfrm>
                <a:off x="497412" y="3801529"/>
                <a:ext cx="3830638" cy="2183963"/>
              </p:xfrm>
              <a:graphic>
                <a:graphicData uri="http://schemas.openxmlformats.org/presentationml/2006/ole">
                  <mc:AlternateContent xmlns:mc="http://schemas.openxmlformats.org/markup-compatibility/2006">
                    <mc:Choice xmlns:v="urn:schemas-microsoft-com:vml" Requires="v">
                      <p:oleObj name="Chart" r:id="rId10" imgW="3834716" imgH="2194750" progId="Excel.Chart.8">
                        <p:embed/>
                      </p:oleObj>
                    </mc:Choice>
                    <mc:Fallback>
                      <p:oleObj name="Chart" r:id="rId10" imgW="3834716" imgH="2194750" progId="Excel.Chart.8">
                        <p:embed/>
                        <p:pic>
                          <p:nvPicPr>
                            <p:cNvPr id="19486" name="图表 60">
                              <a:extLst>
                                <a:ext uri="{FF2B5EF4-FFF2-40B4-BE49-F238E27FC236}">
                                  <a16:creationId xmlns:a16="http://schemas.microsoft.com/office/drawing/2014/main" id="{5AEAB42F-66D3-08DF-DFF4-BBEADA6EF9B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412" y="3801529"/>
                              <a:ext cx="3830638" cy="218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 name="文本框 2">
                  <a:extLst>
                    <a:ext uri="{FF2B5EF4-FFF2-40B4-BE49-F238E27FC236}">
                      <a16:creationId xmlns:a16="http://schemas.microsoft.com/office/drawing/2014/main" id="{6E74A491-F272-4E03-B358-471085B5E8D2}"/>
                    </a:ext>
                  </a:extLst>
                </p:cNvPr>
                <p:cNvSpPr txBox="1">
                  <a:spLocks noChangeArrowheads="1"/>
                </p:cNvSpPr>
                <p:nvPr/>
              </p:nvSpPr>
              <p:spPr bwMode="auto">
                <a:xfrm>
                  <a:off x="1854338" y="4508745"/>
                  <a:ext cx="1117717" cy="730507"/>
                </a:xfrm>
                <a:prstGeom prst="rect">
                  <a:avLst/>
                </a:prstGeom>
                <a:noFill/>
                <a:ln>
                  <a:noFill/>
                </a:ln>
              </p:spPr>
              <p:txBody>
                <a:bodyPr lIns="54419" tIns="27209" rIns="54419" bIns="27209">
                  <a:spAutoFit/>
                </a:bodyPr>
                <a:lstStyle>
                  <a:lvl1pPr defTabSz="482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482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482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482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482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defRPr/>
                  </a:pPr>
                  <a:r>
                    <a:rPr kumimoji="1" lang="en-US" altLang="zh-CN" sz="3200" b="1" dirty="0">
                      <a:solidFill>
                        <a:srgbClr val="404040"/>
                      </a:solidFill>
                      <a:latin typeface="Arial" panose="020B0604020202020204" pitchFamily="34" charset="0"/>
                      <a:ea typeface="微软雅黑" panose="020B0503020204020204" pitchFamily="34" charset="-122"/>
                      <a:cs typeface="Arial" panose="020B0604020202020204" pitchFamily="34" charset="0"/>
                    </a:rPr>
                    <a:t>14</a:t>
                  </a:r>
                  <a:r>
                    <a:rPr kumimoji="1" lang="en-US" altLang="zh-CN" sz="1350" b="1" dirty="0">
                      <a:solidFill>
                        <a:srgbClr val="404040"/>
                      </a:solidFill>
                      <a:latin typeface="Arial" panose="020B0604020202020204" pitchFamily="34" charset="0"/>
                      <a:ea typeface="微软雅黑" panose="020B0503020204020204" pitchFamily="34" charset="-122"/>
                      <a:cs typeface="Arial" panose="020B0604020202020204" pitchFamily="34" charset="0"/>
                    </a:rPr>
                    <a:t>%</a:t>
                  </a:r>
                  <a:endParaRPr kumimoji="1" lang="zh-CN" altLang="en-US" sz="1350" b="1" dirty="0">
                    <a:solidFill>
                      <a:srgbClr val="40404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9480" name="组合 9">
              <a:extLst>
                <a:ext uri="{FF2B5EF4-FFF2-40B4-BE49-F238E27FC236}">
                  <a16:creationId xmlns:a16="http://schemas.microsoft.com/office/drawing/2014/main" id="{2ECAD4AD-959B-0845-20D1-942A98F893F2}"/>
                </a:ext>
              </a:extLst>
            </p:cNvPr>
            <p:cNvGrpSpPr>
              <a:grpSpLocks/>
            </p:cNvGrpSpPr>
            <p:nvPr/>
          </p:nvGrpSpPr>
          <p:grpSpPr bwMode="auto">
            <a:xfrm>
              <a:off x="1973651" y="3137276"/>
              <a:ext cx="3284746" cy="2251372"/>
              <a:chOff x="8477876" y="3810000"/>
              <a:chExt cx="4379842" cy="3001024"/>
            </a:xfrm>
          </p:grpSpPr>
          <p:sp>
            <p:nvSpPr>
              <p:cNvPr id="66" name="矩形 19">
                <a:extLst>
                  <a:ext uri="{FF2B5EF4-FFF2-40B4-BE49-F238E27FC236}">
                    <a16:creationId xmlns:a16="http://schemas.microsoft.com/office/drawing/2014/main" id="{1B4EBDA5-5303-42E1-9F82-FFFDC4CD662F}"/>
                  </a:ext>
                </a:extLst>
              </p:cNvPr>
              <p:cNvSpPr>
                <a:spLocks noChangeArrowheads="1"/>
              </p:cNvSpPr>
              <p:nvPr/>
            </p:nvSpPr>
            <p:spPr bwMode="auto">
              <a:xfrm>
                <a:off x="9017684" y="5856884"/>
                <a:ext cx="3840034" cy="95414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defRPr/>
                </a:pPr>
                <a:r>
                  <a:rPr lang="en-US" altLang="zh-CN" sz="1350" dirty="0">
                    <a:latin typeface="Arial" panose="020B0604020202020204" pitchFamily="34" charset="0"/>
                    <a:ea typeface="+mn-ea"/>
                    <a:cs typeface="Arial" panose="020B0604020202020204" pitchFamily="34" charset="0"/>
                  </a:rPr>
                  <a:t>The proportion of agricultural water use to the total water consumption.</a:t>
                </a:r>
              </a:p>
              <a:p>
                <a:pPr algn="ctr" eaLnBrk="1" hangingPunct="1">
                  <a:lnSpc>
                    <a:spcPct val="100000"/>
                  </a:lnSpc>
                  <a:spcBef>
                    <a:spcPct val="0"/>
                  </a:spcBef>
                  <a:buFontTx/>
                  <a:buNone/>
                  <a:defRPr/>
                </a:pPr>
                <a:r>
                  <a:rPr lang="zh-CN" altLang="en-US" sz="1350" dirty="0">
                    <a:latin typeface="Arial" panose="020B0604020202020204" pitchFamily="34" charset="0"/>
                    <a:ea typeface="+mn-ea"/>
                    <a:cs typeface="Arial" panose="020B0604020202020204" pitchFamily="34" charset="0"/>
                  </a:rPr>
                  <a:t>（</a:t>
                </a:r>
                <a:r>
                  <a:rPr lang="en-US" altLang="zh-CN" sz="1350" dirty="0">
                    <a:latin typeface="Arial" panose="020B0604020202020204" pitchFamily="34" charset="0"/>
                    <a:ea typeface="+mn-ea"/>
                    <a:cs typeface="Arial" panose="020B0604020202020204" pitchFamily="34" charset="0"/>
                  </a:rPr>
                  <a:t> FAOSTAT </a:t>
                </a:r>
                <a:r>
                  <a:rPr lang="zh-CN" altLang="en-US" sz="1350" dirty="0">
                    <a:latin typeface="Arial" panose="020B0604020202020204" pitchFamily="34" charset="0"/>
                    <a:ea typeface="+mn-ea"/>
                    <a:cs typeface="Arial" panose="020B0604020202020204" pitchFamily="34" charset="0"/>
                  </a:rPr>
                  <a:t>）</a:t>
                </a:r>
              </a:p>
            </p:txBody>
          </p:sp>
          <p:graphicFrame>
            <p:nvGraphicFramePr>
              <p:cNvPr id="19482" name="图表 62">
                <a:extLst>
                  <a:ext uri="{FF2B5EF4-FFF2-40B4-BE49-F238E27FC236}">
                    <a16:creationId xmlns:a16="http://schemas.microsoft.com/office/drawing/2014/main" id="{54DDDA0D-60BC-2146-2BB7-3BA0DDE41C7C}"/>
                  </a:ext>
                </a:extLst>
              </p:cNvPr>
              <p:cNvGraphicFramePr>
                <a:graphicFrameLocks/>
              </p:cNvGraphicFramePr>
              <p:nvPr/>
            </p:nvGraphicFramePr>
            <p:xfrm>
              <a:off x="8477876" y="3810000"/>
              <a:ext cx="3768724" cy="2183963"/>
            </p:xfrm>
            <a:graphic>
              <a:graphicData uri="http://schemas.openxmlformats.org/presentationml/2006/ole">
                <mc:AlternateContent xmlns:mc="http://schemas.openxmlformats.org/markup-compatibility/2006">
                  <mc:Choice xmlns:v="urn:schemas-microsoft-com:vml" Requires="v">
                    <p:oleObj name="Chart" r:id="rId12" imgW="3773751" imgH="2194750" progId="Excel.Chart.8">
                      <p:embed/>
                    </p:oleObj>
                  </mc:Choice>
                  <mc:Fallback>
                    <p:oleObj name="Chart" r:id="rId12" imgW="3773751" imgH="2194750" progId="Excel.Chart.8">
                      <p:embed/>
                      <p:pic>
                        <p:nvPicPr>
                          <p:cNvPr id="19482" name="图表 62">
                            <a:extLst>
                              <a:ext uri="{FF2B5EF4-FFF2-40B4-BE49-F238E27FC236}">
                                <a16:creationId xmlns:a16="http://schemas.microsoft.com/office/drawing/2014/main" id="{54DDDA0D-60BC-2146-2BB7-3BA0DDE41C7C}"/>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77876" y="3810000"/>
                            <a:ext cx="3768724" cy="218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 name="文本框 2">
                <a:extLst>
                  <a:ext uri="{FF2B5EF4-FFF2-40B4-BE49-F238E27FC236}">
                    <a16:creationId xmlns:a16="http://schemas.microsoft.com/office/drawing/2014/main" id="{D480B13D-00BD-41F7-BF7C-46948FEF0291}"/>
                  </a:ext>
                </a:extLst>
              </p:cNvPr>
              <p:cNvSpPr txBox="1">
                <a:spLocks noChangeArrowheads="1"/>
              </p:cNvSpPr>
              <p:nvPr/>
            </p:nvSpPr>
            <p:spPr bwMode="auto">
              <a:xfrm>
                <a:off x="9852401" y="4579617"/>
                <a:ext cx="1113483" cy="730275"/>
              </a:xfrm>
              <a:prstGeom prst="rect">
                <a:avLst/>
              </a:prstGeom>
              <a:noFill/>
              <a:ln>
                <a:noFill/>
              </a:ln>
            </p:spPr>
            <p:txBody>
              <a:bodyPr lIns="54419" tIns="27209" rIns="54419" bIns="27209">
                <a:spAutoFit/>
              </a:bodyPr>
              <a:lstStyle>
                <a:lvl1pPr defTabSz="482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4826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482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482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482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482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defRPr/>
                </a:pPr>
                <a:r>
                  <a:rPr kumimoji="1" lang="en-US" altLang="zh-CN" sz="3200" b="1" dirty="0">
                    <a:solidFill>
                      <a:srgbClr val="404040"/>
                    </a:solidFill>
                    <a:latin typeface="Arial" panose="020B0604020202020204" pitchFamily="34" charset="0"/>
                    <a:ea typeface="微软雅黑" panose="020B0503020204020204" pitchFamily="34" charset="-122"/>
                    <a:cs typeface="Arial" panose="020B0604020202020204" pitchFamily="34" charset="0"/>
                  </a:rPr>
                  <a:t>70</a:t>
                </a:r>
                <a:r>
                  <a:rPr kumimoji="1" lang="en-US" altLang="zh-CN" sz="1350" b="1" dirty="0">
                    <a:solidFill>
                      <a:srgbClr val="404040"/>
                    </a:solidFill>
                    <a:latin typeface="Arial" panose="020B0604020202020204" pitchFamily="34" charset="0"/>
                    <a:ea typeface="微软雅黑" panose="020B0503020204020204" pitchFamily="34" charset="-122"/>
                    <a:cs typeface="Arial" panose="020B0604020202020204" pitchFamily="34" charset="0"/>
                  </a:rPr>
                  <a:t>%</a:t>
                </a:r>
                <a:endParaRPr kumimoji="1" lang="zh-CN" altLang="en-US" sz="1350" b="1" dirty="0">
                  <a:solidFill>
                    <a:srgbClr val="404040"/>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9475" name="文本框 100">
            <a:extLst>
              <a:ext uri="{FF2B5EF4-FFF2-40B4-BE49-F238E27FC236}">
                <a16:creationId xmlns:a16="http://schemas.microsoft.com/office/drawing/2014/main" id="{CEEC6BFD-7404-E7E0-854E-2E36E88EB412}"/>
              </a:ext>
            </a:extLst>
          </p:cNvPr>
          <p:cNvSpPr txBox="1">
            <a:spLocks noChangeArrowheads="1"/>
          </p:cNvSpPr>
          <p:nvPr/>
        </p:nvSpPr>
        <p:spPr bwMode="auto">
          <a:xfrm>
            <a:off x="6364288" y="4098925"/>
            <a:ext cx="5139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Ø"/>
            </a:pPr>
            <a:r>
              <a:rPr lang="en-US" altLang="zh-CN" sz="2400" b="1" dirty="0">
                <a:cs typeface="Arial" panose="020B0604020202020204" pitchFamily="34" charset="0"/>
              </a:rPr>
              <a:t>Agricultural plays a crucial role</a:t>
            </a:r>
            <a:endParaRPr lang="zh-CN" altLang="en-US" sz="2400" b="1" dirty="0">
              <a:cs typeface="Arial" panose="020B0604020202020204" pitchFamily="34" charset="0"/>
            </a:endParaRPr>
          </a:p>
        </p:txBody>
      </p:sp>
      <p:sp>
        <p:nvSpPr>
          <p:cNvPr id="19477" name="灯片编号占位符 2">
            <a:extLst>
              <a:ext uri="{FF2B5EF4-FFF2-40B4-BE49-F238E27FC236}">
                <a16:creationId xmlns:a16="http://schemas.microsoft.com/office/drawing/2014/main" id="{9E85BE3F-8CFE-44C9-9485-9B2AD702B5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fld id="{10404CFE-B68C-4799-B237-AB8A294233E8}" type="slidenum">
              <a:rPr altLang="zh-CN" sz="1200">
                <a:solidFill>
                  <a:srgbClr val="898989"/>
                </a:solidFill>
                <a:cs typeface="Arial" panose="020B0604020202020204" pitchFamily="34" charset="0"/>
              </a:rPr>
              <a:pPr>
                <a:lnSpc>
                  <a:spcPct val="100000"/>
                </a:lnSpc>
                <a:spcBef>
                  <a:spcPct val="0"/>
                </a:spcBef>
                <a:buFontTx/>
                <a:buNone/>
              </a:pPr>
              <a:t>3</a:t>
            </a:fld>
            <a:endParaRPr lang="zh-CN" altLang="en-US" sz="1200" dirty="0">
              <a:solidFill>
                <a:srgbClr val="898989"/>
              </a:solidFill>
              <a:cs typeface="Arial" panose="020B0604020202020204" pitchFamily="34" charset="0"/>
            </a:endParaRPr>
          </a:p>
        </p:txBody>
      </p:sp>
      <p:sp>
        <p:nvSpPr>
          <p:cNvPr id="19478" name="文本框 2">
            <a:extLst>
              <a:ext uri="{FF2B5EF4-FFF2-40B4-BE49-F238E27FC236}">
                <a16:creationId xmlns:a16="http://schemas.microsoft.com/office/drawing/2014/main" id="{8EC35428-21AF-C968-0A16-F3FB14F61EB6}"/>
              </a:ext>
            </a:extLst>
          </p:cNvPr>
          <p:cNvSpPr txBox="1">
            <a:spLocks noChangeArrowheads="1"/>
          </p:cNvSpPr>
          <p:nvPr/>
        </p:nvSpPr>
        <p:spPr bwMode="auto">
          <a:xfrm>
            <a:off x="3749184" y="6148388"/>
            <a:ext cx="1053494"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zh-CN" altLang="en-US" sz="1400" dirty="0">
                <a:cs typeface="Arial" panose="020B0604020202020204" pitchFamily="34" charset="0"/>
              </a:rPr>
              <a:t>（</a:t>
            </a:r>
            <a:r>
              <a:rPr lang="en-US" altLang="zh-CN" sz="1400" dirty="0">
                <a:cs typeface="Arial" panose="020B0604020202020204" pitchFamily="34" charset="0"/>
              </a:rPr>
              <a:t>NOAA</a:t>
            </a:r>
            <a:r>
              <a:rPr lang="zh-CN" altLang="en-US" sz="1400" dirty="0">
                <a:cs typeface="Arial" panose="020B0604020202020204" pitchFamily="34" charset="0"/>
              </a:rPr>
              <a:t>）</a:t>
            </a:r>
          </a:p>
        </p:txBody>
      </p:sp>
      <p:grpSp>
        <p:nvGrpSpPr>
          <p:cNvPr id="2" name="组合 43">
            <a:extLst>
              <a:ext uri="{FF2B5EF4-FFF2-40B4-BE49-F238E27FC236}">
                <a16:creationId xmlns:a16="http://schemas.microsoft.com/office/drawing/2014/main" id="{410FFF2B-03BA-7D2B-375E-2BE4C05954FA}"/>
              </a:ext>
            </a:extLst>
          </p:cNvPr>
          <p:cNvGrpSpPr/>
          <p:nvPr/>
        </p:nvGrpSpPr>
        <p:grpSpPr>
          <a:xfrm>
            <a:off x="527381" y="522"/>
            <a:ext cx="5265864" cy="792351"/>
            <a:chOff x="395536" y="391"/>
            <a:chExt cx="3949398" cy="594263"/>
          </a:xfrm>
        </p:grpSpPr>
        <p:sp>
          <p:nvSpPr>
            <p:cNvPr id="3" name="矩形 44">
              <a:extLst>
                <a:ext uri="{FF2B5EF4-FFF2-40B4-BE49-F238E27FC236}">
                  <a16:creationId xmlns:a16="http://schemas.microsoft.com/office/drawing/2014/main" id="{CCCD8838-8F43-5DAD-9471-3223DF396BDE}"/>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4" name="文本占位符 2">
              <a:extLst>
                <a:ext uri="{FF2B5EF4-FFF2-40B4-BE49-F238E27FC236}">
                  <a16:creationId xmlns:a16="http://schemas.microsoft.com/office/drawing/2014/main" id="{04BA4B05-4295-9E50-500D-67E41E02E1CD}"/>
                </a:ext>
              </a:extLst>
            </p:cNvPr>
            <p:cNvSpPr txBox="1">
              <a:spLocks/>
            </p:cNvSpPr>
            <p:nvPr/>
          </p:nvSpPr>
          <p:spPr>
            <a:xfrm>
              <a:off x="675063" y="24486"/>
              <a:ext cx="3669871"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Background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0284A7A-98FA-439A-9D6D-AC860E4FCAE9}"/>
              </a:ext>
            </a:extLst>
          </p:cNvPr>
          <p:cNvPicPr>
            <a:picLocks noChangeAspect="1"/>
          </p:cNvPicPr>
          <p:nvPr/>
        </p:nvPicPr>
        <p:blipFill>
          <a:blip r:embed="rId3"/>
          <a:stretch>
            <a:fillRect/>
          </a:stretch>
        </p:blipFill>
        <p:spPr>
          <a:xfrm>
            <a:off x="386223" y="1580012"/>
            <a:ext cx="3689804" cy="3715392"/>
          </a:xfrm>
          <a:prstGeom prst="rect">
            <a:avLst/>
          </a:prstGeom>
        </p:spPr>
      </p:pic>
      <p:sp>
        <p:nvSpPr>
          <p:cNvPr id="105" name="矩形: 圆角 104">
            <a:extLst>
              <a:ext uri="{FF2B5EF4-FFF2-40B4-BE49-F238E27FC236}">
                <a16:creationId xmlns:a16="http://schemas.microsoft.com/office/drawing/2014/main" id="{E141146C-891F-478F-B2A1-F305C086C79C}"/>
              </a:ext>
            </a:extLst>
          </p:cNvPr>
          <p:cNvSpPr/>
          <p:nvPr/>
        </p:nvSpPr>
        <p:spPr>
          <a:xfrm>
            <a:off x="35987" y="5432504"/>
            <a:ext cx="2982204" cy="928641"/>
          </a:xfrm>
          <a:prstGeom prst="roundRect">
            <a:avLst>
              <a:gd name="adj" fmla="val 10200"/>
            </a:avLst>
          </a:prstGeom>
          <a:solidFill>
            <a:srgbClr val="4A88D2"/>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panose="020B0604020202020204" pitchFamily="34" charset="0"/>
              <a:cs typeface="Arial" panose="020B0604020202020204" pitchFamily="34" charset="0"/>
            </a:endParaRPr>
          </a:p>
        </p:txBody>
      </p:sp>
      <p:sp>
        <p:nvSpPr>
          <p:cNvPr id="82" name="矩形: 圆角 81">
            <a:extLst>
              <a:ext uri="{FF2B5EF4-FFF2-40B4-BE49-F238E27FC236}">
                <a16:creationId xmlns:a16="http://schemas.microsoft.com/office/drawing/2014/main" id="{39DF2B8F-EA55-4DF4-9BCC-AEFF3DE8D1D0}"/>
              </a:ext>
            </a:extLst>
          </p:cNvPr>
          <p:cNvSpPr/>
          <p:nvPr/>
        </p:nvSpPr>
        <p:spPr>
          <a:xfrm>
            <a:off x="4166776" y="5402266"/>
            <a:ext cx="3626601" cy="1221685"/>
          </a:xfrm>
          <a:prstGeom prst="roundRect">
            <a:avLst>
              <a:gd name="adj" fmla="val 8273"/>
            </a:avLst>
          </a:prstGeom>
          <a:solidFill>
            <a:srgbClr val="4A88D2"/>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panose="020B0604020202020204" pitchFamily="34" charset="0"/>
              <a:cs typeface="Arial" panose="020B0604020202020204" pitchFamily="34" charset="0"/>
            </a:endParaRPr>
          </a:p>
        </p:txBody>
      </p:sp>
      <p:sp>
        <p:nvSpPr>
          <p:cNvPr id="73" name="文本框 72">
            <a:extLst>
              <a:ext uri="{FF2B5EF4-FFF2-40B4-BE49-F238E27FC236}">
                <a16:creationId xmlns:a16="http://schemas.microsoft.com/office/drawing/2014/main" id="{FD6F0826-3ACC-430C-92AF-4459E30A795E}"/>
              </a:ext>
            </a:extLst>
          </p:cNvPr>
          <p:cNvSpPr txBox="1"/>
          <p:nvPr/>
        </p:nvSpPr>
        <p:spPr>
          <a:xfrm>
            <a:off x="8131721" y="1065243"/>
            <a:ext cx="3954929" cy="646331"/>
          </a:xfrm>
          <a:prstGeom prst="rect">
            <a:avLst/>
          </a:prstGeom>
          <a:noFill/>
        </p:spPr>
        <p:txBody>
          <a:bodyPr wrap="none" rtlCol="0">
            <a:spAutoFit/>
          </a:bodyPr>
          <a:lstStyle/>
          <a:p>
            <a:r>
              <a:rPr lang="en-US" altLang="zh-CN" sz="3600" b="1" i="1" dirty="0">
                <a:solidFill>
                  <a:schemeClr val="accent6">
                    <a:lumMod val="75000"/>
                  </a:schemeClr>
                </a:solidFill>
                <a:latin typeface="Arial" panose="020B0604020202020204" pitchFamily="34" charset="0"/>
                <a:cs typeface="Arial" panose="020B0604020202020204" pitchFamily="34" charset="0"/>
              </a:rPr>
              <a:t>What can we do?</a:t>
            </a:r>
            <a:endParaRPr lang="zh-CN" altLang="en-US" sz="3600" b="1" i="1" dirty="0">
              <a:solidFill>
                <a:schemeClr val="accent6">
                  <a:lumMod val="75000"/>
                </a:schemeClr>
              </a:solidFill>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4A49826A-E5CF-4D44-A11C-503ADE818B09}"/>
              </a:ext>
            </a:extLst>
          </p:cNvPr>
          <p:cNvSpPr txBox="1"/>
          <p:nvPr/>
        </p:nvSpPr>
        <p:spPr>
          <a:xfrm>
            <a:off x="-166902" y="5530977"/>
            <a:ext cx="3649535" cy="646331"/>
          </a:xfrm>
          <a:prstGeom prst="rect">
            <a:avLst/>
          </a:prstGeom>
          <a:noFill/>
        </p:spPr>
        <p:txBody>
          <a:bodyPr wrap="square" rtlCol="0">
            <a:spAutoFit/>
          </a:bodyPr>
          <a:lstStyle/>
          <a:p>
            <a:pPr marL="380990">
              <a:buFont typeface="Arial" panose="020B0604020202020204" pitchFamily="34" charset="0"/>
              <a:buChar char="•"/>
            </a:pPr>
            <a:r>
              <a:rPr lang="en-US" altLang="zh-CN" dirty="0">
                <a:solidFill>
                  <a:schemeClr val="bg1"/>
                </a:solidFill>
                <a:latin typeface="Arial" panose="020B0604020202020204" pitchFamily="34" charset="0"/>
                <a:cs typeface="Arial" panose="020B0604020202020204" pitchFamily="34" charset="0"/>
              </a:rPr>
              <a:t>  Differentiated cropping pattern and climate</a:t>
            </a:r>
            <a:endParaRPr lang="zh-CN" altLang="en-US" dirty="0">
              <a:solidFill>
                <a:schemeClr val="bg1"/>
              </a:solidFill>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4D0CC794-1FA8-4C0D-BB56-88F7582BA66D}"/>
              </a:ext>
            </a:extLst>
          </p:cNvPr>
          <p:cNvSpPr txBox="1"/>
          <p:nvPr/>
        </p:nvSpPr>
        <p:spPr>
          <a:xfrm>
            <a:off x="4572888" y="5514249"/>
            <a:ext cx="2894425" cy="872034"/>
          </a:xfrm>
          <a:prstGeom prst="rect">
            <a:avLst/>
          </a:prstGeom>
          <a:noFill/>
        </p:spPr>
        <p:txBody>
          <a:bodyPr wrap="square" rtlCol="0">
            <a:spAutoFit/>
          </a:bodyPr>
          <a:lstStyle/>
          <a:p>
            <a:pPr marL="228594" indent="-228594">
              <a:lnSpc>
                <a:spcPct val="150000"/>
              </a:lnSpc>
              <a:buFont typeface="Arial" panose="020B0604020202020204" pitchFamily="34" charset="0"/>
              <a:buChar char="•"/>
            </a:pPr>
            <a:r>
              <a:rPr lang="en-US" altLang="zh-CN" dirty="0">
                <a:solidFill>
                  <a:schemeClr val="bg1"/>
                </a:solidFill>
                <a:latin typeface="Arial" panose="020B0604020202020204" pitchFamily="34" charset="0"/>
                <a:cs typeface="Arial" panose="020B0604020202020204" pitchFamily="34" charset="0"/>
              </a:rPr>
              <a:t>Response Mechanism</a:t>
            </a:r>
          </a:p>
          <a:p>
            <a:pPr marL="228594" indent="-228594">
              <a:lnSpc>
                <a:spcPct val="150000"/>
              </a:lnSpc>
              <a:buFont typeface="Arial" panose="020B0604020202020204" pitchFamily="34" charset="0"/>
              <a:buChar char="•"/>
            </a:pPr>
            <a:r>
              <a:rPr lang="en-US" altLang="zh-CN" dirty="0">
                <a:solidFill>
                  <a:schemeClr val="bg1"/>
                </a:solidFill>
                <a:latin typeface="Arial" panose="020B0604020202020204" pitchFamily="34" charset="0"/>
                <a:cs typeface="Arial" panose="020B0604020202020204" pitchFamily="34" charset="0"/>
              </a:rPr>
              <a:t>Regional differences</a:t>
            </a:r>
          </a:p>
        </p:txBody>
      </p:sp>
      <p:sp>
        <p:nvSpPr>
          <p:cNvPr id="102" name="文本框 101">
            <a:extLst>
              <a:ext uri="{FF2B5EF4-FFF2-40B4-BE49-F238E27FC236}">
                <a16:creationId xmlns:a16="http://schemas.microsoft.com/office/drawing/2014/main" id="{3D34175A-2404-4ECB-816F-D6B442194B5D}"/>
              </a:ext>
            </a:extLst>
          </p:cNvPr>
          <p:cNvSpPr txBox="1"/>
          <p:nvPr/>
        </p:nvSpPr>
        <p:spPr>
          <a:xfrm>
            <a:off x="8227588" y="1883737"/>
            <a:ext cx="3639138" cy="1200329"/>
          </a:xfrm>
          <a:prstGeom prst="rect">
            <a:avLst/>
          </a:prstGeom>
          <a:noFill/>
        </p:spPr>
        <p:txBody>
          <a:bodyPr wrap="non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The DNDC model</a:t>
            </a:r>
            <a:endParaRPr lang="zh-CN" altLang="en-US" sz="24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a:p>
            <a:pPr algn="ctr"/>
            <a:r>
              <a:rPr lang="en-US" altLang="zh-CN" sz="2400" b="1" dirty="0">
                <a:solidFill>
                  <a:srgbClr val="333333"/>
                </a:solidFill>
                <a:latin typeface="Arial" panose="020B0604020202020204" pitchFamily="34" charset="0"/>
                <a:cs typeface="Arial" panose="020B0604020202020204" pitchFamily="34" charset="0"/>
              </a:rPr>
              <a:t>+</a:t>
            </a:r>
          </a:p>
          <a:p>
            <a:pPr algn="ctr"/>
            <a:r>
              <a:rPr lang="en-US" altLang="zh-CN" sz="2400" b="1" dirty="0">
                <a:solidFill>
                  <a:srgbClr val="333333"/>
                </a:solidFill>
                <a:latin typeface="Arial" panose="020B0604020202020204" pitchFamily="34" charset="0"/>
                <a:cs typeface="Arial" panose="020B0604020202020204" pitchFamily="34" charset="0"/>
              </a:rPr>
              <a:t>City level farmland data</a:t>
            </a:r>
            <a:endParaRPr lang="zh-CN" altLang="en-US" sz="2400" b="1" dirty="0">
              <a:solidFill>
                <a:srgbClr val="333333"/>
              </a:solidFill>
              <a:latin typeface="Arial" panose="020B0604020202020204" pitchFamily="34" charset="0"/>
              <a:cs typeface="Arial" panose="020B0604020202020204" pitchFamily="34" charset="0"/>
            </a:endParaRPr>
          </a:p>
        </p:txBody>
      </p:sp>
      <p:sp>
        <p:nvSpPr>
          <p:cNvPr id="103" name="TextBox 12">
            <a:extLst>
              <a:ext uri="{FF2B5EF4-FFF2-40B4-BE49-F238E27FC236}">
                <a16:creationId xmlns:a16="http://schemas.microsoft.com/office/drawing/2014/main" id="{48213CAF-7A07-4C3C-81AA-6AD1586796FD}"/>
              </a:ext>
            </a:extLst>
          </p:cNvPr>
          <p:cNvSpPr>
            <a:spLocks noChangeArrowheads="1"/>
          </p:cNvSpPr>
          <p:nvPr/>
        </p:nvSpPr>
        <p:spPr bwMode="auto">
          <a:xfrm>
            <a:off x="510727" y="1043001"/>
            <a:ext cx="33514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2000" b="1" dirty="0">
                <a:latin typeface="Arial" panose="020B0604020202020204" pitchFamily="34" charset="0"/>
                <a:ea typeface="微软雅黑" panose="020B0503020204020204" pitchFamily="34" charset="-122"/>
                <a:cs typeface="Arial" panose="020B0604020202020204" pitchFamily="34" charset="0"/>
              </a:rPr>
              <a:t>China </a:t>
            </a:r>
          </a:p>
          <a:p>
            <a:pPr>
              <a:spcBef>
                <a:spcPct val="0"/>
              </a:spcBef>
              <a:buNone/>
            </a:pPr>
            <a:r>
              <a:rPr lang="en-US" altLang="zh-CN" sz="2000" b="1" dirty="0">
                <a:latin typeface="Arial" panose="020B0604020202020204" pitchFamily="34" charset="0"/>
                <a:ea typeface="微软雅黑" panose="020B0503020204020204" pitchFamily="34" charset="-122"/>
                <a:cs typeface="Arial" panose="020B0604020202020204" pitchFamily="34" charset="0"/>
              </a:rPr>
              <a:t>Agricultural System</a:t>
            </a:r>
          </a:p>
        </p:txBody>
      </p:sp>
      <p:sp>
        <p:nvSpPr>
          <p:cNvPr id="104" name="文本框 103">
            <a:extLst>
              <a:ext uri="{FF2B5EF4-FFF2-40B4-BE49-F238E27FC236}">
                <a16:creationId xmlns:a16="http://schemas.microsoft.com/office/drawing/2014/main" id="{3DD8287E-952C-40B7-BDDA-AFF927BE1082}"/>
              </a:ext>
            </a:extLst>
          </p:cNvPr>
          <p:cNvSpPr txBox="1"/>
          <p:nvPr/>
        </p:nvSpPr>
        <p:spPr>
          <a:xfrm>
            <a:off x="4331842" y="1242732"/>
            <a:ext cx="1096775" cy="400110"/>
          </a:xfrm>
          <a:prstGeom prst="rect">
            <a:avLst/>
          </a:prstGeom>
          <a:noFill/>
        </p:spPr>
        <p:txBody>
          <a:bodyPr wrap="non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Method</a:t>
            </a:r>
            <a:endParaRPr lang="zh-CN" altLang="en-US" sz="20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
        <p:nvSpPr>
          <p:cNvPr id="107" name="箭头: 右 106">
            <a:extLst>
              <a:ext uri="{FF2B5EF4-FFF2-40B4-BE49-F238E27FC236}">
                <a16:creationId xmlns:a16="http://schemas.microsoft.com/office/drawing/2014/main" id="{21152D0F-3E9C-4CB5-AFB6-D1F63F3A86FA}"/>
              </a:ext>
            </a:extLst>
          </p:cNvPr>
          <p:cNvSpPr/>
          <p:nvPr/>
        </p:nvSpPr>
        <p:spPr>
          <a:xfrm>
            <a:off x="4466147" y="1650479"/>
            <a:ext cx="930168" cy="279168"/>
          </a:xfrm>
          <a:prstGeom prst="rightArrow">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C765B9D9-D1C5-4144-AC84-AECD6398F50E}"/>
              </a:ext>
            </a:extLst>
          </p:cNvPr>
          <p:cNvSpPr txBox="1"/>
          <p:nvPr/>
        </p:nvSpPr>
        <p:spPr>
          <a:xfrm>
            <a:off x="5386589" y="1470397"/>
            <a:ext cx="2400656" cy="954107"/>
          </a:xfrm>
          <a:prstGeom prst="rect">
            <a:avLst/>
          </a:prstGeom>
        </p:spPr>
        <p:txBody>
          <a:bodyPr wrap="square" rtlCol="0">
            <a:spAutoFit/>
          </a:bodyP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The DNDC model</a:t>
            </a:r>
            <a:endParaRPr lang="zh-CN" altLang="en-US" sz="28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
        <p:nvSpPr>
          <p:cNvPr id="110" name="文本框 109">
            <a:extLst>
              <a:ext uri="{FF2B5EF4-FFF2-40B4-BE49-F238E27FC236}">
                <a16:creationId xmlns:a16="http://schemas.microsoft.com/office/drawing/2014/main" id="{C87174E7-2E37-436C-88F9-4AB51CDFD595}"/>
              </a:ext>
            </a:extLst>
          </p:cNvPr>
          <p:cNvSpPr txBox="1"/>
          <p:nvPr/>
        </p:nvSpPr>
        <p:spPr>
          <a:xfrm>
            <a:off x="3651751" y="2938058"/>
            <a:ext cx="2589661" cy="400110"/>
          </a:xfrm>
          <a:prstGeom prst="rect">
            <a:avLst/>
          </a:prstGeom>
          <a:noFill/>
        </p:spPr>
        <p:txBody>
          <a:bodyPr wrap="square" rtlCol="0">
            <a:spAutoFit/>
          </a:bodyPr>
          <a:lstStyle/>
          <a:p>
            <a:pPr algn="ctr"/>
            <a:r>
              <a:rPr lang="en-US" altLang="zh-CN" sz="20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rPr>
              <a:t>Water-Carbon flux</a:t>
            </a:r>
            <a:endParaRPr lang="zh-CN" altLang="en-US" sz="2000" b="1" dirty="0">
              <a:latin typeface="Arial" panose="020B0604020202020204" pitchFamily="34" charset="0"/>
              <a:ea typeface="微软雅黑" panose="020B0503020204020204" pitchFamily="34" charset="-122"/>
              <a:cs typeface="Arial" panose="020B0604020202020204" pitchFamily="34" charset="0"/>
              <a:sym typeface="Calibri" panose="020F0502020204030204" pitchFamily="34" charset="0"/>
            </a:endParaRPr>
          </a:p>
        </p:txBody>
      </p:sp>
      <p:sp>
        <p:nvSpPr>
          <p:cNvPr id="111" name="箭头: 下 110">
            <a:extLst>
              <a:ext uri="{FF2B5EF4-FFF2-40B4-BE49-F238E27FC236}">
                <a16:creationId xmlns:a16="http://schemas.microsoft.com/office/drawing/2014/main" id="{C7B12B62-BF80-4202-A218-85F86468CF83}"/>
              </a:ext>
            </a:extLst>
          </p:cNvPr>
          <p:cNvSpPr/>
          <p:nvPr/>
        </p:nvSpPr>
        <p:spPr>
          <a:xfrm>
            <a:off x="6142671" y="2363668"/>
            <a:ext cx="287135" cy="778941"/>
          </a:xfrm>
          <a:prstGeom prst="downArrow">
            <a:avLst>
              <a:gd name="adj1" fmla="val 50000"/>
              <a:gd name="adj2" fmla="val 74977"/>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panose="020B0604020202020204" pitchFamily="34" charset="0"/>
              <a:cs typeface="Arial" panose="020B0604020202020204" pitchFamily="34" charset="0"/>
            </a:endParaRPr>
          </a:p>
        </p:txBody>
      </p:sp>
      <p:cxnSp>
        <p:nvCxnSpPr>
          <p:cNvPr id="75" name="直接箭头连接符 74">
            <a:extLst>
              <a:ext uri="{FF2B5EF4-FFF2-40B4-BE49-F238E27FC236}">
                <a16:creationId xmlns:a16="http://schemas.microsoft.com/office/drawing/2014/main" id="{B2925008-C750-4249-AAC0-38E0F0D60D7E}"/>
              </a:ext>
            </a:extLst>
          </p:cNvPr>
          <p:cNvCxnSpPr/>
          <p:nvPr/>
        </p:nvCxnSpPr>
        <p:spPr>
          <a:xfrm>
            <a:off x="10032437" y="3295442"/>
            <a:ext cx="0" cy="517601"/>
          </a:xfrm>
          <a:prstGeom prst="straightConnector1">
            <a:avLst/>
          </a:prstGeom>
          <a:ln w="57150">
            <a:solidFill>
              <a:srgbClr val="4A88D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DD435E75-F26D-44AD-B172-A1A0D743AEC6}"/>
              </a:ext>
            </a:extLst>
          </p:cNvPr>
          <p:cNvCxnSpPr>
            <a:cxnSpLocks/>
          </p:cNvCxnSpPr>
          <p:nvPr/>
        </p:nvCxnSpPr>
        <p:spPr>
          <a:xfrm>
            <a:off x="7858640" y="915939"/>
            <a:ext cx="9541" cy="5579468"/>
          </a:xfrm>
          <a:prstGeom prst="line">
            <a:avLst/>
          </a:prstGeom>
          <a:ln w="28575">
            <a:solidFill>
              <a:srgbClr val="4A88D2"/>
            </a:solidFill>
            <a:prstDash val="sysDash"/>
          </a:ln>
        </p:spPr>
        <p:style>
          <a:lnRef idx="1">
            <a:schemeClr val="accent1"/>
          </a:lnRef>
          <a:fillRef idx="0">
            <a:schemeClr val="accent1"/>
          </a:fillRef>
          <a:effectRef idx="0">
            <a:schemeClr val="accent1"/>
          </a:effectRef>
          <a:fontRef idx="minor">
            <a:schemeClr val="tx1"/>
          </a:fontRef>
        </p:style>
      </p:cxnSp>
      <p:grpSp>
        <p:nvGrpSpPr>
          <p:cNvPr id="85" name="组合 84">
            <a:extLst>
              <a:ext uri="{FF2B5EF4-FFF2-40B4-BE49-F238E27FC236}">
                <a16:creationId xmlns:a16="http://schemas.microsoft.com/office/drawing/2014/main" id="{69AFC0D5-9149-441B-BF68-F875D1E8038F}"/>
              </a:ext>
            </a:extLst>
          </p:cNvPr>
          <p:cNvGrpSpPr/>
          <p:nvPr/>
        </p:nvGrpSpPr>
        <p:grpSpPr>
          <a:xfrm>
            <a:off x="2713092" y="5093086"/>
            <a:ext cx="1746617" cy="1646764"/>
            <a:chOff x="2059057" y="4019615"/>
            <a:chExt cx="1309963" cy="1235073"/>
          </a:xfrm>
        </p:grpSpPr>
        <p:sp>
          <p:nvSpPr>
            <p:cNvPr id="84" name="爆炸形: 8 pt  83">
              <a:extLst>
                <a:ext uri="{FF2B5EF4-FFF2-40B4-BE49-F238E27FC236}">
                  <a16:creationId xmlns:a16="http://schemas.microsoft.com/office/drawing/2014/main" id="{161A913C-2356-4112-BFF3-BB714ED1CCEE}"/>
                </a:ext>
              </a:extLst>
            </p:cNvPr>
            <p:cNvSpPr/>
            <p:nvPr/>
          </p:nvSpPr>
          <p:spPr>
            <a:xfrm>
              <a:off x="2059057" y="4019615"/>
              <a:ext cx="1309963" cy="1235073"/>
            </a:xfrm>
            <a:prstGeom prst="irregularSeal1">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Arial" panose="020B0604020202020204" pitchFamily="34" charset="0"/>
                <a:cs typeface="Arial" panose="020B0604020202020204" pitchFamily="34" charset="0"/>
              </a:endParaRPr>
            </a:p>
          </p:txBody>
        </p:sp>
        <p:sp>
          <p:nvSpPr>
            <p:cNvPr id="99" name="文本框 98">
              <a:extLst>
                <a:ext uri="{FF2B5EF4-FFF2-40B4-BE49-F238E27FC236}">
                  <a16:creationId xmlns:a16="http://schemas.microsoft.com/office/drawing/2014/main" id="{CBF120F2-CD3F-40D9-8993-566B081BE78E}"/>
                </a:ext>
              </a:extLst>
            </p:cNvPr>
            <p:cNvSpPr txBox="1"/>
            <p:nvPr/>
          </p:nvSpPr>
          <p:spPr>
            <a:xfrm>
              <a:off x="2169710" y="4439097"/>
              <a:ext cx="1173542" cy="300083"/>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Problems</a:t>
              </a:r>
              <a:endParaRPr lang="zh-CN" altLang="en-US" sz="2000" b="1" dirty="0">
                <a:solidFill>
                  <a:schemeClr val="bg1"/>
                </a:solidFill>
                <a:latin typeface="Arial" panose="020B0604020202020204" pitchFamily="34" charset="0"/>
                <a:cs typeface="Arial" panose="020B0604020202020204" pitchFamily="34" charset="0"/>
              </a:endParaRPr>
            </a:p>
          </p:txBody>
        </p:sp>
      </p:grpSp>
      <p:sp>
        <p:nvSpPr>
          <p:cNvPr id="95" name="文本框 94">
            <a:extLst>
              <a:ext uri="{FF2B5EF4-FFF2-40B4-BE49-F238E27FC236}">
                <a16:creationId xmlns:a16="http://schemas.microsoft.com/office/drawing/2014/main" id="{D5F96DFA-55E2-20D2-5851-6014C24C20CD}"/>
              </a:ext>
            </a:extLst>
          </p:cNvPr>
          <p:cNvSpPr txBox="1"/>
          <p:nvPr/>
        </p:nvSpPr>
        <p:spPr>
          <a:xfrm>
            <a:off x="7984489" y="4006922"/>
            <a:ext cx="4067291" cy="2308324"/>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Assessing the spatial and temporal evolution of water-carbon fluxes of major grain in China and clarifying their response mechanisms to planting structure.</a:t>
            </a:r>
            <a:endParaRPr lang="zh-CN" altLang="en-US" sz="2000" b="1" dirty="0">
              <a:solidFill>
                <a:srgbClr val="EA0000"/>
              </a:solidFill>
              <a:latin typeface="Arial" panose="020B0604020202020204" pitchFamily="34" charset="0"/>
              <a:cs typeface="Arial" panose="020B0604020202020204" pitchFamily="34" charset="0"/>
            </a:endParaRPr>
          </a:p>
        </p:txBody>
      </p:sp>
      <p:grpSp>
        <p:nvGrpSpPr>
          <p:cNvPr id="29" name="组合 43">
            <a:extLst>
              <a:ext uri="{FF2B5EF4-FFF2-40B4-BE49-F238E27FC236}">
                <a16:creationId xmlns:a16="http://schemas.microsoft.com/office/drawing/2014/main" id="{68C48865-89F5-4BC2-90DC-EA679EECEC50}"/>
              </a:ext>
            </a:extLst>
          </p:cNvPr>
          <p:cNvGrpSpPr>
            <a:grpSpLocks/>
          </p:cNvGrpSpPr>
          <p:nvPr/>
        </p:nvGrpSpPr>
        <p:grpSpPr bwMode="auto">
          <a:xfrm>
            <a:off x="4045088" y="3466993"/>
            <a:ext cx="1861504" cy="1680000"/>
            <a:chOff x="9110023" y="2226309"/>
            <a:chExt cx="2121844" cy="1466317"/>
          </a:xfrm>
        </p:grpSpPr>
        <p:grpSp>
          <p:nvGrpSpPr>
            <p:cNvPr id="30" name="组合 45">
              <a:extLst>
                <a:ext uri="{FF2B5EF4-FFF2-40B4-BE49-F238E27FC236}">
                  <a16:creationId xmlns:a16="http://schemas.microsoft.com/office/drawing/2014/main" id="{DC7C32A5-370E-4FB0-8E7E-398BED3B7EA6}"/>
                </a:ext>
              </a:extLst>
            </p:cNvPr>
            <p:cNvGrpSpPr>
              <a:grpSpLocks/>
            </p:cNvGrpSpPr>
            <p:nvPr/>
          </p:nvGrpSpPr>
          <p:grpSpPr bwMode="auto">
            <a:xfrm>
              <a:off x="9110023" y="2226309"/>
              <a:ext cx="2121844" cy="1466317"/>
              <a:chOff x="7001823" y="4700428"/>
              <a:chExt cx="2121844" cy="1466317"/>
            </a:xfrm>
          </p:grpSpPr>
          <p:sp>
            <p:nvSpPr>
              <p:cNvPr id="32" name="矩形 31">
                <a:extLst>
                  <a:ext uri="{FF2B5EF4-FFF2-40B4-BE49-F238E27FC236}">
                    <a16:creationId xmlns:a16="http://schemas.microsoft.com/office/drawing/2014/main" id="{9E4D2E8A-1120-4B60-87D8-0F83E402F6A1}"/>
                  </a:ext>
                </a:extLst>
              </p:cNvPr>
              <p:cNvSpPr/>
              <p:nvPr/>
            </p:nvSpPr>
            <p:spPr>
              <a:xfrm>
                <a:off x="7107466" y="4700428"/>
                <a:ext cx="1898008" cy="14663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Arial" panose="020B0604020202020204" pitchFamily="34" charset="0"/>
                  <a:cs typeface="Arial" panose="020B0604020202020204" pitchFamily="34" charset="0"/>
                </a:endParaRPr>
              </a:p>
            </p:txBody>
          </p:sp>
          <p:pic>
            <p:nvPicPr>
              <p:cNvPr id="33" name="图片 48">
                <a:extLst>
                  <a:ext uri="{FF2B5EF4-FFF2-40B4-BE49-F238E27FC236}">
                    <a16:creationId xmlns:a16="http://schemas.microsoft.com/office/drawing/2014/main" id="{FA293615-4574-4B82-980D-B17F2AD55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488"/>
              <a:stretch>
                <a:fillRect/>
              </a:stretch>
            </p:blipFill>
            <p:spPr bwMode="auto">
              <a:xfrm>
                <a:off x="7098993" y="5102449"/>
                <a:ext cx="1895476" cy="104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a:extLst>
                  <a:ext uri="{FF2B5EF4-FFF2-40B4-BE49-F238E27FC236}">
                    <a16:creationId xmlns:a16="http://schemas.microsoft.com/office/drawing/2014/main" id="{7A282006-C9E5-471F-8908-8A810111F2B4}"/>
                  </a:ext>
                </a:extLst>
              </p:cNvPr>
              <p:cNvSpPr/>
              <p:nvPr/>
            </p:nvSpPr>
            <p:spPr>
              <a:xfrm>
                <a:off x="7107466" y="4700428"/>
                <a:ext cx="1898008" cy="1466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Arial" panose="020B0604020202020204" pitchFamily="34" charset="0"/>
                  <a:cs typeface="Arial" panose="020B0604020202020204" pitchFamily="34" charset="0"/>
                </a:endParaRPr>
              </a:p>
            </p:txBody>
          </p:sp>
          <p:sp>
            <p:nvSpPr>
              <p:cNvPr id="35" name="文本框 50">
                <a:extLst>
                  <a:ext uri="{FF2B5EF4-FFF2-40B4-BE49-F238E27FC236}">
                    <a16:creationId xmlns:a16="http://schemas.microsoft.com/office/drawing/2014/main" id="{F6D2FD00-80D3-4AC7-85DC-7174D01EA0C6}"/>
                  </a:ext>
                </a:extLst>
              </p:cNvPr>
              <p:cNvSpPr txBox="1">
                <a:spLocks noChangeArrowheads="1"/>
              </p:cNvSpPr>
              <p:nvPr/>
            </p:nvSpPr>
            <p:spPr bwMode="auto">
              <a:xfrm>
                <a:off x="7001823" y="4700835"/>
                <a:ext cx="2121844" cy="2686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00000"/>
                  </a:lnSpc>
                  <a:spcBef>
                    <a:spcPct val="0"/>
                  </a:spcBef>
                  <a:buFontTx/>
                  <a:buNone/>
                  <a:defRPr/>
                </a:pPr>
                <a:r>
                  <a:rPr lang="en-US" altLang="zh-CN" sz="1400" dirty="0">
                    <a:latin typeface="Arial" panose="020B0604020202020204" pitchFamily="34" charset="0"/>
                    <a:ea typeface="微软雅黑" panose="020B0503020204020204" pitchFamily="34" charset="-122"/>
                    <a:cs typeface="Arial" panose="020B0604020202020204" pitchFamily="34" charset="0"/>
                  </a:rPr>
                  <a:t>Greenhouse Gases</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grpSp>
        <p:sp>
          <p:nvSpPr>
            <p:cNvPr id="31" name="椭圆 30">
              <a:extLst>
                <a:ext uri="{FF2B5EF4-FFF2-40B4-BE49-F238E27FC236}">
                  <a16:creationId xmlns:a16="http://schemas.microsoft.com/office/drawing/2014/main" id="{6F0092DF-8C07-48FE-94C3-09ABCBC60648}"/>
                </a:ext>
              </a:extLst>
            </p:cNvPr>
            <p:cNvSpPr/>
            <p:nvPr/>
          </p:nvSpPr>
          <p:spPr>
            <a:xfrm>
              <a:off x="10643409" y="3161778"/>
              <a:ext cx="120743" cy="126227"/>
            </a:xfrm>
            <a:prstGeom prst="ellipse">
              <a:avLst/>
            </a:prstGeom>
            <a:solidFill>
              <a:srgbClr val="C5EE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Arial" panose="020B0604020202020204" pitchFamily="34" charset="0"/>
                <a:cs typeface="Arial" panose="020B0604020202020204" pitchFamily="34" charset="0"/>
              </a:endParaRPr>
            </a:p>
          </p:txBody>
        </p:sp>
      </p:grpSp>
      <p:grpSp>
        <p:nvGrpSpPr>
          <p:cNvPr id="37" name="组合 34">
            <a:extLst>
              <a:ext uri="{FF2B5EF4-FFF2-40B4-BE49-F238E27FC236}">
                <a16:creationId xmlns:a16="http://schemas.microsoft.com/office/drawing/2014/main" id="{3659B39E-6C8A-428A-A279-58B1E7067BC4}"/>
              </a:ext>
            </a:extLst>
          </p:cNvPr>
          <p:cNvGrpSpPr>
            <a:grpSpLocks/>
          </p:cNvGrpSpPr>
          <p:nvPr/>
        </p:nvGrpSpPr>
        <p:grpSpPr bwMode="auto">
          <a:xfrm>
            <a:off x="5864644" y="3466993"/>
            <a:ext cx="1680000" cy="1680000"/>
            <a:chOff x="5569922" y="5111440"/>
            <a:chExt cx="1905217" cy="1466680"/>
          </a:xfrm>
        </p:grpSpPr>
        <p:sp>
          <p:nvSpPr>
            <p:cNvPr id="38" name="矩形 37">
              <a:extLst>
                <a:ext uri="{FF2B5EF4-FFF2-40B4-BE49-F238E27FC236}">
                  <a16:creationId xmlns:a16="http://schemas.microsoft.com/office/drawing/2014/main" id="{502B6690-405F-43D1-9E55-65E868E5FE55}"/>
                </a:ext>
              </a:extLst>
            </p:cNvPr>
            <p:cNvSpPr/>
            <p:nvPr/>
          </p:nvSpPr>
          <p:spPr>
            <a:xfrm>
              <a:off x="5569922" y="5111440"/>
              <a:ext cx="1896749" cy="1466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Arial" panose="020B0604020202020204" pitchFamily="34" charset="0"/>
                <a:cs typeface="Arial" panose="020B0604020202020204" pitchFamily="34" charset="0"/>
              </a:endParaRPr>
            </a:p>
          </p:txBody>
        </p:sp>
        <p:pic>
          <p:nvPicPr>
            <p:cNvPr id="39" name="图片 40">
              <a:extLst>
                <a:ext uri="{FF2B5EF4-FFF2-40B4-BE49-F238E27FC236}">
                  <a16:creationId xmlns:a16="http://schemas.microsoft.com/office/drawing/2014/main" id="{9ABA22F6-46D2-419E-9941-F19756E46A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93" y="5491740"/>
              <a:ext cx="1360528" cy="1046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矩形 39">
              <a:extLst>
                <a:ext uri="{FF2B5EF4-FFF2-40B4-BE49-F238E27FC236}">
                  <a16:creationId xmlns:a16="http://schemas.microsoft.com/office/drawing/2014/main" id="{FCC023F0-C928-4EFB-91FC-ADB7E9326D03}"/>
                </a:ext>
              </a:extLst>
            </p:cNvPr>
            <p:cNvSpPr/>
            <p:nvPr/>
          </p:nvSpPr>
          <p:spPr>
            <a:xfrm>
              <a:off x="5569922" y="5111440"/>
              <a:ext cx="1896749" cy="1466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800">
                <a:latin typeface="Arial" panose="020B0604020202020204" pitchFamily="34" charset="0"/>
                <a:cs typeface="Arial" panose="020B0604020202020204" pitchFamily="34" charset="0"/>
              </a:endParaRPr>
            </a:p>
          </p:txBody>
        </p:sp>
        <p:sp>
          <p:nvSpPr>
            <p:cNvPr id="41" name="文本框 42">
              <a:extLst>
                <a:ext uri="{FF2B5EF4-FFF2-40B4-BE49-F238E27FC236}">
                  <a16:creationId xmlns:a16="http://schemas.microsoft.com/office/drawing/2014/main" id="{4115C57F-4EB0-487B-AB50-64B0538F4CE9}"/>
                </a:ext>
              </a:extLst>
            </p:cNvPr>
            <p:cNvSpPr txBox="1">
              <a:spLocks noChangeArrowheads="1"/>
            </p:cNvSpPr>
            <p:nvPr/>
          </p:nvSpPr>
          <p:spPr bwMode="auto">
            <a:xfrm>
              <a:off x="5580507" y="5113291"/>
              <a:ext cx="1894632" cy="295566"/>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00000"/>
                </a:lnSpc>
                <a:spcBef>
                  <a:spcPct val="0"/>
                </a:spcBef>
                <a:buFontTx/>
                <a:buNone/>
                <a:defRPr/>
              </a:pPr>
              <a:r>
                <a:rPr lang="en-US" altLang="zh-CN" sz="1600" dirty="0">
                  <a:latin typeface="Arial" panose="020B0604020202020204" pitchFamily="34" charset="0"/>
                  <a:ea typeface="微软雅黑" panose="020B0503020204020204" pitchFamily="34" charset="-122"/>
                  <a:cs typeface="Arial" panose="020B0604020202020204" pitchFamily="34" charset="0"/>
                </a:rPr>
                <a:t>Water demand</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44" name="组合 43">
            <a:extLst>
              <a:ext uri="{FF2B5EF4-FFF2-40B4-BE49-F238E27FC236}">
                <a16:creationId xmlns:a16="http://schemas.microsoft.com/office/drawing/2014/main" id="{256A07D3-2FC5-49D0-8B38-E43642CC524C}"/>
              </a:ext>
            </a:extLst>
          </p:cNvPr>
          <p:cNvGrpSpPr/>
          <p:nvPr/>
        </p:nvGrpSpPr>
        <p:grpSpPr>
          <a:xfrm>
            <a:off x="527381" y="522"/>
            <a:ext cx="5265864" cy="792351"/>
            <a:chOff x="395536" y="391"/>
            <a:chExt cx="3949398" cy="594263"/>
          </a:xfrm>
        </p:grpSpPr>
        <p:sp>
          <p:nvSpPr>
            <p:cNvPr id="45" name="矩形 44">
              <a:extLst>
                <a:ext uri="{FF2B5EF4-FFF2-40B4-BE49-F238E27FC236}">
                  <a16:creationId xmlns:a16="http://schemas.microsoft.com/office/drawing/2014/main" id="{9ED32537-C990-409A-83F1-504FCB5B698F}"/>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46" name="文本占位符 2">
              <a:extLst>
                <a:ext uri="{FF2B5EF4-FFF2-40B4-BE49-F238E27FC236}">
                  <a16:creationId xmlns:a16="http://schemas.microsoft.com/office/drawing/2014/main" id="{33FFB4A3-65FF-40D5-A9AE-58C1C3AC2C04}"/>
                </a:ext>
              </a:extLst>
            </p:cNvPr>
            <p:cNvSpPr txBox="1">
              <a:spLocks/>
            </p:cNvSpPr>
            <p:nvPr/>
          </p:nvSpPr>
          <p:spPr>
            <a:xfrm>
              <a:off x="675063" y="24486"/>
              <a:ext cx="3669871"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Background</a:t>
              </a:r>
            </a:p>
          </p:txBody>
        </p:sp>
      </p:grpSp>
    </p:spTree>
    <p:extLst>
      <p:ext uri="{BB962C8B-B14F-4D97-AF65-F5344CB8AC3E}">
        <p14:creationId xmlns:p14="http://schemas.microsoft.com/office/powerpoint/2010/main" val="837421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5CE0531-6F7E-4137-9BAE-B429116FA752}"/>
              </a:ext>
            </a:extLst>
          </p:cNvPr>
          <p:cNvPicPr>
            <a:picLocks noChangeAspect="1"/>
          </p:cNvPicPr>
          <p:nvPr/>
        </p:nvPicPr>
        <p:blipFill>
          <a:blip r:embed="rId3"/>
          <a:stretch>
            <a:fillRect/>
          </a:stretch>
        </p:blipFill>
        <p:spPr>
          <a:xfrm>
            <a:off x="815413" y="877030"/>
            <a:ext cx="9997984" cy="5677127"/>
          </a:xfrm>
          <a:prstGeom prst="rect">
            <a:avLst/>
          </a:prstGeom>
        </p:spPr>
      </p:pic>
      <p:grpSp>
        <p:nvGrpSpPr>
          <p:cNvPr id="9" name="组合 8">
            <a:extLst>
              <a:ext uri="{FF2B5EF4-FFF2-40B4-BE49-F238E27FC236}">
                <a16:creationId xmlns:a16="http://schemas.microsoft.com/office/drawing/2014/main" id="{F9640200-52B8-49F0-B849-26946E5C7831}"/>
              </a:ext>
            </a:extLst>
          </p:cNvPr>
          <p:cNvGrpSpPr/>
          <p:nvPr/>
        </p:nvGrpSpPr>
        <p:grpSpPr>
          <a:xfrm>
            <a:off x="527382" y="522"/>
            <a:ext cx="6864762" cy="792351"/>
            <a:chOff x="395536" y="391"/>
            <a:chExt cx="5148571" cy="594263"/>
          </a:xfrm>
        </p:grpSpPr>
        <p:sp>
          <p:nvSpPr>
            <p:cNvPr id="79" name="矩形 78">
              <a:extLst>
                <a:ext uri="{FF2B5EF4-FFF2-40B4-BE49-F238E27FC236}">
                  <a16:creationId xmlns:a16="http://schemas.microsoft.com/office/drawing/2014/main" id="{F356130D-A9CC-4390-B42F-7EB493DA897E}"/>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221" name="文本占位符 2">
              <a:extLst>
                <a:ext uri="{FF2B5EF4-FFF2-40B4-BE49-F238E27FC236}">
                  <a16:creationId xmlns:a16="http://schemas.microsoft.com/office/drawing/2014/main" id="{07BBA885-9AD3-40A5-8380-56B188D0844B}"/>
                </a:ext>
              </a:extLst>
            </p:cNvPr>
            <p:cNvSpPr txBox="1">
              <a:spLocks/>
            </p:cNvSpPr>
            <p:nvPr/>
          </p:nvSpPr>
          <p:spPr>
            <a:xfrm>
              <a:off x="675064" y="24486"/>
              <a:ext cx="4869043"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Background - General Idea</a:t>
              </a:r>
            </a:p>
          </p:txBody>
        </p:sp>
      </p:grpSp>
      <p:sp>
        <p:nvSpPr>
          <p:cNvPr id="10" name="文本框 9">
            <a:extLst>
              <a:ext uri="{FF2B5EF4-FFF2-40B4-BE49-F238E27FC236}">
                <a16:creationId xmlns:a16="http://schemas.microsoft.com/office/drawing/2014/main" id="{C61FEE6A-E91E-4221-86D1-FD4E89027B36}"/>
              </a:ext>
            </a:extLst>
          </p:cNvPr>
          <p:cNvSpPr txBox="1"/>
          <p:nvPr/>
        </p:nvSpPr>
        <p:spPr>
          <a:xfrm>
            <a:off x="9442509" y="5517232"/>
            <a:ext cx="1370888" cy="584775"/>
          </a:xfrm>
          <a:prstGeom prst="rect">
            <a:avLst/>
          </a:prstGeom>
          <a:noFill/>
        </p:spPr>
        <p:txBody>
          <a:bodyPr wrap="square" rtlCol="0">
            <a:spAutoFit/>
          </a:bodyPr>
          <a:lstStyle/>
          <a:p>
            <a:r>
              <a:rPr lang="en-US" altLang="zh-CN" sz="3200" b="1" dirty="0">
                <a:solidFill>
                  <a:schemeClr val="accent6">
                    <a:lumMod val="50000"/>
                  </a:schemeClr>
                </a:solidFill>
                <a:latin typeface="Arial" panose="020B0604020202020204" pitchFamily="34" charset="0"/>
                <a:cs typeface="Arial" panose="020B0604020202020204" pitchFamily="34" charset="0"/>
              </a:rPr>
              <a:t>DNDC</a:t>
            </a:r>
            <a:endParaRPr lang="zh-CN" altLang="en-US" sz="3200" b="1"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40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4976028" cy="792351"/>
            <a:chOff x="395536" y="391"/>
            <a:chExt cx="3732021"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3452493"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Method - Database</a:t>
              </a:r>
            </a:p>
          </p:txBody>
        </p:sp>
      </p:grpSp>
      <p:grpSp>
        <p:nvGrpSpPr>
          <p:cNvPr id="34" name="组合 33">
            <a:extLst>
              <a:ext uri="{FF2B5EF4-FFF2-40B4-BE49-F238E27FC236}">
                <a16:creationId xmlns:a16="http://schemas.microsoft.com/office/drawing/2014/main" id="{AA19FFD6-F98A-9742-D85D-F75D9BE2AFE1}"/>
              </a:ext>
            </a:extLst>
          </p:cNvPr>
          <p:cNvGrpSpPr/>
          <p:nvPr/>
        </p:nvGrpSpPr>
        <p:grpSpPr>
          <a:xfrm>
            <a:off x="290855" y="1052736"/>
            <a:ext cx="11645271" cy="5184576"/>
            <a:chOff x="209550" y="950913"/>
            <a:chExt cx="11880850" cy="5583237"/>
          </a:xfrm>
        </p:grpSpPr>
        <p:grpSp>
          <p:nvGrpSpPr>
            <p:cNvPr id="2" name="组合 33">
              <a:extLst>
                <a:ext uri="{FF2B5EF4-FFF2-40B4-BE49-F238E27FC236}">
                  <a16:creationId xmlns:a16="http://schemas.microsoft.com/office/drawing/2014/main" id="{038A2527-5157-DE42-3DBB-15CC20BC31BD}"/>
                </a:ext>
              </a:extLst>
            </p:cNvPr>
            <p:cNvGrpSpPr>
              <a:grpSpLocks/>
            </p:cNvGrpSpPr>
            <p:nvPr/>
          </p:nvGrpSpPr>
          <p:grpSpPr bwMode="auto">
            <a:xfrm>
              <a:off x="8670925" y="950913"/>
              <a:ext cx="3419475" cy="5583237"/>
              <a:chOff x="7447435" y="1027854"/>
              <a:chExt cx="4351895" cy="5562369"/>
            </a:xfrm>
          </p:grpSpPr>
          <p:sp>
            <p:nvSpPr>
              <p:cNvPr id="3" name="矩形 2">
                <a:extLst>
                  <a:ext uri="{FF2B5EF4-FFF2-40B4-BE49-F238E27FC236}">
                    <a16:creationId xmlns:a16="http://schemas.microsoft.com/office/drawing/2014/main" id="{2360419E-C28A-5D03-52E9-F262C2F9D01B}"/>
                  </a:ext>
                </a:extLst>
              </p:cNvPr>
              <p:cNvSpPr/>
              <p:nvPr/>
            </p:nvSpPr>
            <p:spPr>
              <a:xfrm>
                <a:off x="7447435" y="1027854"/>
                <a:ext cx="4351895" cy="5562369"/>
              </a:xfrm>
              <a:prstGeom prst="rect">
                <a:avLst/>
              </a:prstGeom>
              <a:solidFill>
                <a:srgbClr val="EDF3F9"/>
              </a:solidFill>
              <a:ln w="12700" cap="flat" cmpd="sng" algn="ctr">
                <a:noFill/>
                <a:prstDash val="solid"/>
                <a:miter lim="800000"/>
              </a:ln>
              <a:effectLst/>
            </p:spPr>
            <p:txBody>
              <a:bodyPr anchor="ctr"/>
              <a:lstStyle/>
              <a:p>
                <a:pPr algn="ctr" eaLnBrk="0" fontAlgn="base" hangingPunct="0">
                  <a:spcBef>
                    <a:spcPct val="0"/>
                  </a:spcBef>
                  <a:spcAft>
                    <a:spcPct val="0"/>
                  </a:spcAft>
                  <a:defRPr/>
                </a:pPr>
                <a:endParaRPr lang="zh-CN" altLang="en-US" sz="1600" kern="0">
                  <a:solidFill>
                    <a:prstClr val="white"/>
                  </a:solidFill>
                  <a:latin typeface="Arial" panose="020B0604020202020204" pitchFamily="34" charset="0"/>
                  <a:ea typeface="微软雅黑"/>
                  <a:cs typeface="Arial" panose="020B0604020202020204" pitchFamily="34" charset="0"/>
                </a:endParaRPr>
              </a:p>
            </p:txBody>
          </p:sp>
          <p:sp>
            <p:nvSpPr>
              <p:cNvPr id="4" name="矩形 3">
                <a:extLst>
                  <a:ext uri="{FF2B5EF4-FFF2-40B4-BE49-F238E27FC236}">
                    <a16:creationId xmlns:a16="http://schemas.microsoft.com/office/drawing/2014/main" id="{BE673B32-2E9C-018B-C842-D1D810B6FBF3}"/>
                  </a:ext>
                </a:extLst>
              </p:cNvPr>
              <p:cNvSpPr/>
              <p:nvPr/>
            </p:nvSpPr>
            <p:spPr>
              <a:xfrm>
                <a:off x="7447435" y="1035761"/>
                <a:ext cx="4351895" cy="142341"/>
              </a:xfrm>
              <a:prstGeom prst="rect">
                <a:avLst/>
              </a:prstGeom>
              <a:solidFill>
                <a:srgbClr val="DAE3F2"/>
              </a:solidFill>
              <a:ln w="12700" cap="flat" cmpd="sng" algn="ctr">
                <a:noFill/>
                <a:prstDash val="solid"/>
                <a:miter lim="800000"/>
              </a:ln>
              <a:effectLst/>
            </p:spPr>
            <p:txBody>
              <a:bodyPr anchor="ctr"/>
              <a:lstStyle/>
              <a:p>
                <a:pPr algn="ctr" eaLnBrk="0" fontAlgn="base" hangingPunct="0">
                  <a:spcBef>
                    <a:spcPct val="0"/>
                  </a:spcBef>
                  <a:spcAft>
                    <a:spcPct val="0"/>
                  </a:spcAft>
                  <a:defRPr/>
                </a:pPr>
                <a:endParaRPr lang="zh-CN" altLang="en-US" sz="1600" kern="0">
                  <a:solidFill>
                    <a:prstClr val="white"/>
                  </a:solidFill>
                  <a:latin typeface="Arial" panose="020B0604020202020204" pitchFamily="34" charset="0"/>
                  <a:ea typeface="微软雅黑"/>
                  <a:cs typeface="Arial" panose="020B0604020202020204" pitchFamily="34" charset="0"/>
                </a:endParaRPr>
              </a:p>
            </p:txBody>
          </p:sp>
        </p:grpSp>
        <p:sp>
          <p:nvSpPr>
            <p:cNvPr id="5" name="矩形 4">
              <a:extLst>
                <a:ext uri="{FF2B5EF4-FFF2-40B4-BE49-F238E27FC236}">
                  <a16:creationId xmlns:a16="http://schemas.microsoft.com/office/drawing/2014/main" id="{2E7AF475-F2B2-7DBC-9A37-B27391258A92}"/>
                </a:ext>
              </a:extLst>
            </p:cNvPr>
            <p:cNvSpPr/>
            <p:nvPr/>
          </p:nvSpPr>
          <p:spPr>
            <a:xfrm>
              <a:off x="368300" y="2446338"/>
              <a:ext cx="4256088" cy="2411412"/>
            </a:xfrm>
            <a:prstGeom prst="rect">
              <a:avLst/>
            </a:prstGeom>
            <a:noFill/>
            <a:ln w="15875" cap="flat" cmpd="sng" algn="ctr">
              <a:solidFill>
                <a:srgbClr val="3F6DBF">
                  <a:alpha val="62000"/>
                </a:srgbClr>
              </a:solidFill>
              <a:prstDash val="solid"/>
              <a:miter lim="800000"/>
            </a:ln>
            <a:effectLst/>
          </p:spPr>
          <p:txBody>
            <a:bodyPr anchor="ctr"/>
            <a:lstStyle/>
            <a:p>
              <a:pPr algn="ctr" eaLnBrk="0" fontAlgn="base" hangingPunct="0">
                <a:spcBef>
                  <a:spcPct val="0"/>
                </a:spcBef>
                <a:spcAft>
                  <a:spcPct val="0"/>
                </a:spcAft>
                <a:defRPr/>
              </a:pPr>
              <a:endParaRPr lang="zh-CN" altLang="en-US" sz="1600" kern="0">
                <a:solidFill>
                  <a:prstClr val="white"/>
                </a:solidFill>
                <a:latin typeface="Arial" panose="020B0604020202020204" pitchFamily="34" charset="0"/>
                <a:ea typeface="微软雅黑"/>
                <a:cs typeface="Arial" panose="020B0604020202020204" pitchFamily="34" charset="0"/>
              </a:endParaRPr>
            </a:p>
          </p:txBody>
        </p:sp>
        <p:sp>
          <p:nvSpPr>
            <p:cNvPr id="6" name="矩形 5">
              <a:extLst>
                <a:ext uri="{FF2B5EF4-FFF2-40B4-BE49-F238E27FC236}">
                  <a16:creationId xmlns:a16="http://schemas.microsoft.com/office/drawing/2014/main" id="{8AF238B3-C934-F07D-0CAF-B87DA50C74C4}"/>
                </a:ext>
              </a:extLst>
            </p:cNvPr>
            <p:cNvSpPr/>
            <p:nvPr/>
          </p:nvSpPr>
          <p:spPr>
            <a:xfrm>
              <a:off x="4719443" y="1116013"/>
              <a:ext cx="1616223" cy="644525"/>
            </a:xfrm>
            <a:prstGeom prst="rect">
              <a:avLst/>
            </a:prstGeom>
            <a:solidFill>
              <a:srgbClr val="5B9BD5">
                <a:lumMod val="20000"/>
                <a:lumOff val="8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Statistical data</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7" name="矩形 6">
              <a:extLst>
                <a:ext uri="{FF2B5EF4-FFF2-40B4-BE49-F238E27FC236}">
                  <a16:creationId xmlns:a16="http://schemas.microsoft.com/office/drawing/2014/main" id="{A3545AE7-1FEB-89A3-A746-BEA1B342DA58}"/>
                </a:ext>
              </a:extLst>
            </p:cNvPr>
            <p:cNvSpPr/>
            <p:nvPr/>
          </p:nvSpPr>
          <p:spPr>
            <a:xfrm>
              <a:off x="5116513" y="2446338"/>
              <a:ext cx="3125787" cy="3816350"/>
            </a:xfrm>
            <a:prstGeom prst="rect">
              <a:avLst/>
            </a:prstGeom>
            <a:noFill/>
            <a:ln w="15875" cap="flat" cmpd="sng" algn="ctr">
              <a:solidFill>
                <a:srgbClr val="3F6DBF">
                  <a:alpha val="62000"/>
                </a:srgbClr>
              </a:solidFill>
              <a:prstDash val="solid"/>
              <a:miter lim="800000"/>
            </a:ln>
            <a:effectLst/>
          </p:spPr>
          <p:txBody>
            <a:bodyPr anchor="ctr"/>
            <a:lstStyle/>
            <a:p>
              <a:pPr algn="ctr" eaLnBrk="0" fontAlgn="base" hangingPunct="0">
                <a:spcBef>
                  <a:spcPct val="0"/>
                </a:spcBef>
                <a:spcAft>
                  <a:spcPct val="0"/>
                </a:spcAft>
                <a:defRPr/>
              </a:pPr>
              <a:endParaRPr lang="zh-CN" altLang="en-US" sz="1600" kern="0">
                <a:solidFill>
                  <a:prstClr val="white"/>
                </a:solidFill>
                <a:latin typeface="Arial" panose="020B0604020202020204" pitchFamily="34" charset="0"/>
                <a:ea typeface="微软雅黑"/>
                <a:cs typeface="Arial" panose="020B0604020202020204" pitchFamily="34" charset="0"/>
              </a:endParaRPr>
            </a:p>
          </p:txBody>
        </p:sp>
        <p:sp>
          <p:nvSpPr>
            <p:cNvPr id="9" name="矩形 8">
              <a:extLst>
                <a:ext uri="{FF2B5EF4-FFF2-40B4-BE49-F238E27FC236}">
                  <a16:creationId xmlns:a16="http://schemas.microsoft.com/office/drawing/2014/main" id="{362E64F9-5A68-4613-EDE8-78CCE7C88470}"/>
                </a:ext>
              </a:extLst>
            </p:cNvPr>
            <p:cNvSpPr/>
            <p:nvPr/>
          </p:nvSpPr>
          <p:spPr>
            <a:xfrm>
              <a:off x="601663" y="1133475"/>
              <a:ext cx="1358900" cy="644525"/>
            </a:xfrm>
            <a:prstGeom prst="rect">
              <a:avLst/>
            </a:prstGeom>
            <a:solidFill>
              <a:srgbClr val="5B9BD5">
                <a:lumMod val="20000"/>
                <a:lumOff val="8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Sites data</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10" name="矩形 9">
              <a:extLst>
                <a:ext uri="{FF2B5EF4-FFF2-40B4-BE49-F238E27FC236}">
                  <a16:creationId xmlns:a16="http://schemas.microsoft.com/office/drawing/2014/main" id="{DDDA6EC9-6442-0C8E-DE2B-97E6EB08AED5}"/>
                </a:ext>
              </a:extLst>
            </p:cNvPr>
            <p:cNvSpPr/>
            <p:nvPr/>
          </p:nvSpPr>
          <p:spPr>
            <a:xfrm>
              <a:off x="2733675" y="1130300"/>
              <a:ext cx="1358900" cy="644525"/>
            </a:xfrm>
            <a:prstGeom prst="rect">
              <a:avLst/>
            </a:prstGeom>
            <a:solidFill>
              <a:srgbClr val="5B9BD5">
                <a:lumMod val="20000"/>
                <a:lumOff val="8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Gride data</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11" name="矩形 10">
              <a:extLst>
                <a:ext uri="{FF2B5EF4-FFF2-40B4-BE49-F238E27FC236}">
                  <a16:creationId xmlns:a16="http://schemas.microsoft.com/office/drawing/2014/main" id="{94ADC8E0-FEF2-FABA-36B2-A5DB666C7585}"/>
                </a:ext>
              </a:extLst>
            </p:cNvPr>
            <p:cNvSpPr/>
            <p:nvPr/>
          </p:nvSpPr>
          <p:spPr>
            <a:xfrm>
              <a:off x="2921000" y="2632075"/>
              <a:ext cx="984250" cy="501650"/>
            </a:xfrm>
            <a:prstGeom prst="rect">
              <a:avLst/>
            </a:prstGeom>
            <a:solidFill>
              <a:srgbClr val="FFC000">
                <a:lumMod val="60000"/>
                <a:lumOff val="4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Soil</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12" name="矩形 11">
              <a:extLst>
                <a:ext uri="{FF2B5EF4-FFF2-40B4-BE49-F238E27FC236}">
                  <a16:creationId xmlns:a16="http://schemas.microsoft.com/office/drawing/2014/main" id="{E8A553A7-8784-A1AD-9A30-A94C03F14B5A}"/>
                </a:ext>
              </a:extLst>
            </p:cNvPr>
            <p:cNvSpPr/>
            <p:nvPr/>
          </p:nvSpPr>
          <p:spPr>
            <a:xfrm>
              <a:off x="5788025" y="2557463"/>
              <a:ext cx="1203325" cy="500062"/>
            </a:xfrm>
            <a:prstGeom prst="rect">
              <a:avLst/>
            </a:prstGeom>
            <a:solidFill>
              <a:srgbClr val="FFC000">
                <a:lumMod val="60000"/>
                <a:lumOff val="4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Crop</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13" name="矩形 12">
              <a:extLst>
                <a:ext uri="{FF2B5EF4-FFF2-40B4-BE49-F238E27FC236}">
                  <a16:creationId xmlns:a16="http://schemas.microsoft.com/office/drawing/2014/main" id="{5923F070-98CF-92A7-06F0-41116599B816}"/>
                </a:ext>
              </a:extLst>
            </p:cNvPr>
            <p:cNvSpPr/>
            <p:nvPr/>
          </p:nvSpPr>
          <p:spPr>
            <a:xfrm>
              <a:off x="5796756" y="4611795"/>
              <a:ext cx="1621491" cy="501650"/>
            </a:xfrm>
            <a:prstGeom prst="rect">
              <a:avLst/>
            </a:prstGeom>
            <a:solidFill>
              <a:srgbClr val="FFC000">
                <a:lumMod val="60000"/>
                <a:lumOff val="4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Management</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17" name="矩形 16">
              <a:extLst>
                <a:ext uri="{FF2B5EF4-FFF2-40B4-BE49-F238E27FC236}">
                  <a16:creationId xmlns:a16="http://schemas.microsoft.com/office/drawing/2014/main" id="{82794178-06AA-9C4A-D410-8037A14C8D66}"/>
                </a:ext>
              </a:extLst>
            </p:cNvPr>
            <p:cNvSpPr/>
            <p:nvPr/>
          </p:nvSpPr>
          <p:spPr>
            <a:xfrm>
              <a:off x="492125" y="2622550"/>
              <a:ext cx="1568435" cy="501650"/>
            </a:xfrm>
            <a:prstGeom prst="rect">
              <a:avLst/>
            </a:prstGeom>
            <a:solidFill>
              <a:srgbClr val="FFC000">
                <a:lumMod val="60000"/>
                <a:lumOff val="4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Climate</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cxnSp>
          <p:nvCxnSpPr>
            <p:cNvPr id="18" name="连接符: 肘形 17">
              <a:extLst>
                <a:ext uri="{FF2B5EF4-FFF2-40B4-BE49-F238E27FC236}">
                  <a16:creationId xmlns:a16="http://schemas.microsoft.com/office/drawing/2014/main" id="{6989B702-1B95-4437-45CF-814907225FC9}"/>
                </a:ext>
              </a:extLst>
            </p:cNvPr>
            <p:cNvCxnSpPr>
              <a:cxnSpLocks/>
              <a:stCxn id="6" idx="2"/>
              <a:endCxn id="12" idx="1"/>
            </p:cNvCxnSpPr>
            <p:nvPr/>
          </p:nvCxnSpPr>
          <p:spPr>
            <a:xfrm rot="16200000" flipH="1">
              <a:off x="5134311" y="2153780"/>
              <a:ext cx="1046956" cy="260470"/>
            </a:xfrm>
            <a:prstGeom prst="bentConnector2">
              <a:avLst/>
            </a:prstGeom>
            <a:noFill/>
            <a:ln w="19050" cap="flat" cmpd="sng" algn="ctr">
              <a:solidFill>
                <a:sysClr val="windowText" lastClr="000000"/>
              </a:solidFill>
              <a:prstDash val="solid"/>
              <a:miter lim="800000"/>
              <a:tailEnd type="arrow"/>
            </a:ln>
            <a:effectLst/>
          </p:spPr>
        </p:cxnSp>
        <p:cxnSp>
          <p:nvCxnSpPr>
            <p:cNvPr id="19" name="连接符: 肘形 18">
              <a:extLst>
                <a:ext uri="{FF2B5EF4-FFF2-40B4-BE49-F238E27FC236}">
                  <a16:creationId xmlns:a16="http://schemas.microsoft.com/office/drawing/2014/main" id="{FA2FB2E2-BD9A-2B31-DD34-45DC4B7E4CBA}"/>
                </a:ext>
              </a:extLst>
            </p:cNvPr>
            <p:cNvCxnSpPr>
              <a:cxnSpLocks/>
              <a:stCxn id="6" idx="2"/>
              <a:endCxn id="13" idx="1"/>
            </p:cNvCxnSpPr>
            <p:nvPr/>
          </p:nvCxnSpPr>
          <p:spPr>
            <a:xfrm rot="16200000" flipH="1">
              <a:off x="4111113" y="3176978"/>
              <a:ext cx="3102083" cy="269201"/>
            </a:xfrm>
            <a:prstGeom prst="bentConnector2">
              <a:avLst/>
            </a:prstGeom>
            <a:noFill/>
            <a:ln w="19050" cap="flat" cmpd="sng" algn="ctr">
              <a:solidFill>
                <a:sysClr val="windowText" lastClr="000000"/>
              </a:solidFill>
              <a:prstDash val="solid"/>
              <a:miter lim="800000"/>
              <a:tailEnd type="arrow"/>
            </a:ln>
            <a:effectLst/>
          </p:spPr>
        </p:cxnSp>
        <p:sp>
          <p:nvSpPr>
            <p:cNvPr id="20" name="文本框 19">
              <a:extLst>
                <a:ext uri="{FF2B5EF4-FFF2-40B4-BE49-F238E27FC236}">
                  <a16:creationId xmlns:a16="http://schemas.microsoft.com/office/drawing/2014/main" id="{47B93A23-8634-874C-46B6-65BE755A68FB}"/>
                </a:ext>
              </a:extLst>
            </p:cNvPr>
            <p:cNvSpPr txBox="1"/>
            <p:nvPr/>
          </p:nvSpPr>
          <p:spPr>
            <a:xfrm>
              <a:off x="5686425" y="3046413"/>
              <a:ext cx="2814635" cy="1578081"/>
            </a:xfrm>
            <a:prstGeom prst="rect">
              <a:avLst/>
            </a:prstGeom>
            <a:noFill/>
          </p:spPr>
          <p:txBody>
            <a:bodyPr wrap="square">
              <a:spAutoFit/>
            </a:bodyPr>
            <a:lstStyle/>
            <a:p>
              <a:pPr eaLnBrk="0" fontAlgn="base" hangingPunct="0">
                <a:lnSpc>
                  <a:spcPct val="130000"/>
                </a:lnSpc>
                <a:spcBef>
                  <a:spcPct val="0"/>
                </a:spcBef>
                <a:spcAft>
                  <a:spcPct val="0"/>
                </a:spcAft>
                <a:defRPr/>
              </a:pPr>
              <a:r>
                <a:rPr lang="en-US" altLang="zh-CN" sz="1400" dirty="0">
                  <a:solidFill>
                    <a:prstClr val="black"/>
                  </a:solidFill>
                  <a:latin typeface="Arial" panose="020B0604020202020204" pitchFamily="34" charset="0"/>
                  <a:ea typeface="微软雅黑"/>
                  <a:cs typeface="Arial" panose="020B0604020202020204" pitchFamily="34" charset="0"/>
                </a:rPr>
                <a:t>-   Planting date</a:t>
              </a:r>
            </a:p>
            <a:p>
              <a:pPr eaLnBrk="0" fontAlgn="base" hangingPunct="0">
                <a:lnSpc>
                  <a:spcPct val="130000"/>
                </a:lnSpc>
                <a:spcBef>
                  <a:spcPct val="0"/>
                </a:spcBef>
                <a:spcAft>
                  <a:spcPct val="0"/>
                </a:spcAft>
                <a:defRPr/>
              </a:pPr>
              <a:r>
                <a:rPr lang="en-US" altLang="zh-CN" sz="1400" dirty="0">
                  <a:solidFill>
                    <a:prstClr val="black"/>
                  </a:solidFill>
                  <a:latin typeface="Arial" panose="020B0604020202020204" pitchFamily="34" charset="0"/>
                  <a:ea typeface="微软雅黑"/>
                  <a:cs typeface="Arial" panose="020B0604020202020204" pitchFamily="34" charset="0"/>
                </a:rPr>
                <a:t>-   Harvesting date</a:t>
              </a:r>
            </a:p>
            <a:p>
              <a:pPr eaLnBrk="0" fontAlgn="base" hangingPunct="0">
                <a:lnSpc>
                  <a:spcPct val="130000"/>
                </a:lnSpc>
                <a:spcBef>
                  <a:spcPct val="0"/>
                </a:spcBef>
                <a:spcAft>
                  <a:spcPct val="0"/>
                </a:spcAft>
                <a:defRPr/>
              </a:pPr>
              <a:r>
                <a:rPr lang="en-US" altLang="zh-CN" sz="1400" dirty="0">
                  <a:solidFill>
                    <a:prstClr val="black"/>
                  </a:solidFill>
                  <a:latin typeface="Arial" panose="020B0604020202020204" pitchFamily="34" charset="0"/>
                  <a:ea typeface="微软雅黑"/>
                  <a:cs typeface="Arial" panose="020B0604020202020204" pitchFamily="34" charset="0"/>
                </a:rPr>
                <a:t>-   Crop area</a:t>
              </a:r>
            </a:p>
            <a:p>
              <a:pPr eaLnBrk="0" fontAlgn="base" hangingPunct="0">
                <a:lnSpc>
                  <a:spcPct val="130000"/>
                </a:lnSpc>
                <a:spcBef>
                  <a:spcPct val="0"/>
                </a:spcBef>
                <a:spcAft>
                  <a:spcPct val="0"/>
                </a:spcAft>
                <a:defRPr/>
              </a:pPr>
              <a:r>
                <a:rPr lang="en-US" altLang="zh-CN" sz="1400" dirty="0">
                  <a:solidFill>
                    <a:prstClr val="black"/>
                  </a:solidFill>
                  <a:latin typeface="Arial" panose="020B0604020202020204" pitchFamily="34" charset="0"/>
                  <a:ea typeface="微软雅黑"/>
                  <a:cs typeface="Arial" panose="020B0604020202020204" pitchFamily="34" charset="0"/>
                </a:rPr>
                <a:t>-   Crop types</a:t>
              </a:r>
            </a:p>
            <a:p>
              <a:pPr eaLnBrk="0" fontAlgn="base" hangingPunct="0">
                <a:lnSpc>
                  <a:spcPct val="130000"/>
                </a:lnSpc>
                <a:spcBef>
                  <a:spcPct val="0"/>
                </a:spcBef>
                <a:spcAft>
                  <a:spcPct val="0"/>
                </a:spcAft>
                <a:defRPr/>
              </a:pPr>
              <a:r>
                <a:rPr lang="en-US" altLang="zh-CN" sz="1400" dirty="0">
                  <a:solidFill>
                    <a:prstClr val="black"/>
                  </a:solidFill>
                  <a:latin typeface="Arial" panose="020B0604020202020204" pitchFamily="34" charset="0"/>
                  <a:ea typeface="微软雅黑"/>
                  <a:cs typeface="Arial" panose="020B0604020202020204" pitchFamily="34" charset="0"/>
                </a:rPr>
                <a:t>-   Varietal parameters</a:t>
              </a:r>
              <a:endParaRPr lang="zh-CN" altLang="en-US" sz="1400" dirty="0">
                <a:solidFill>
                  <a:prstClr val="black"/>
                </a:solidFill>
                <a:latin typeface="Arial" panose="020B0604020202020204" pitchFamily="34" charset="0"/>
                <a:ea typeface="微软雅黑"/>
                <a:cs typeface="Arial" panose="020B0604020202020204" pitchFamily="34" charset="0"/>
              </a:endParaRPr>
            </a:p>
          </p:txBody>
        </p:sp>
        <p:sp>
          <p:nvSpPr>
            <p:cNvPr id="21" name="文本框 20">
              <a:extLst>
                <a:ext uri="{FF2B5EF4-FFF2-40B4-BE49-F238E27FC236}">
                  <a16:creationId xmlns:a16="http://schemas.microsoft.com/office/drawing/2014/main" id="{2210E9CA-5A51-5DDF-C9E5-E765734329C2}"/>
                </a:ext>
              </a:extLst>
            </p:cNvPr>
            <p:cNvSpPr txBox="1"/>
            <p:nvPr/>
          </p:nvSpPr>
          <p:spPr>
            <a:xfrm>
              <a:off x="5686425" y="5085491"/>
              <a:ext cx="2738435" cy="1099975"/>
            </a:xfrm>
            <a:prstGeom prst="rect">
              <a:avLst/>
            </a:prstGeom>
            <a:noFill/>
          </p:spPr>
          <p:txBody>
            <a:bodyPr wrap="square">
              <a:spAutoFit/>
            </a:bodyPr>
            <a:lstStyle>
              <a:defPPr>
                <a:defRPr lang="zh-CN"/>
              </a:defPPr>
              <a:lvl1pPr>
                <a:lnSpc>
                  <a:spcPct val="130000"/>
                </a:lnSpc>
                <a:defRPr>
                  <a:solidFill>
                    <a:schemeClr val="accent1">
                      <a:lumMod val="75000"/>
                    </a:schemeClr>
                  </a:solidFill>
                  <a:latin typeface="+mn-lt"/>
                </a:defRPr>
              </a:lvl1pPr>
            </a:lstStyle>
            <a:p>
              <a:pPr eaLnBrk="0" fontAlgn="base" hangingPunct="0">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Fertilizer</a:t>
              </a:r>
            </a:p>
            <a:p>
              <a:pPr eaLnBrk="0" fontAlgn="base" hangingPunct="0">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Irrigation</a:t>
              </a:r>
            </a:p>
            <a:p>
              <a:pPr eaLnBrk="0" fontAlgn="base" hangingPunct="0">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Residue management</a:t>
              </a:r>
            </a:p>
          </p:txBody>
        </p:sp>
        <p:cxnSp>
          <p:nvCxnSpPr>
            <p:cNvPr id="23" name="直接箭头连接符 22">
              <a:extLst>
                <a:ext uri="{FF2B5EF4-FFF2-40B4-BE49-F238E27FC236}">
                  <a16:creationId xmlns:a16="http://schemas.microsoft.com/office/drawing/2014/main" id="{AB099129-8F6C-122D-9FA9-2F5B620B7166}"/>
                </a:ext>
              </a:extLst>
            </p:cNvPr>
            <p:cNvCxnSpPr>
              <a:stCxn id="10" idx="2"/>
              <a:endCxn id="11" idx="0"/>
            </p:cNvCxnSpPr>
            <p:nvPr/>
          </p:nvCxnSpPr>
          <p:spPr>
            <a:xfrm flipH="1">
              <a:off x="3413125" y="1774825"/>
              <a:ext cx="0" cy="857250"/>
            </a:xfrm>
            <a:prstGeom prst="straightConnector1">
              <a:avLst/>
            </a:prstGeom>
            <a:noFill/>
            <a:ln w="19050" cap="flat" cmpd="sng" algn="ctr">
              <a:solidFill>
                <a:sysClr val="windowText" lastClr="000000"/>
              </a:solidFill>
              <a:prstDash val="solid"/>
              <a:miter lim="800000"/>
              <a:tailEnd type="arrow"/>
            </a:ln>
            <a:effectLst/>
          </p:spPr>
        </p:cxnSp>
        <p:sp>
          <p:nvSpPr>
            <p:cNvPr id="24" name="文本框 23">
              <a:extLst>
                <a:ext uri="{FF2B5EF4-FFF2-40B4-BE49-F238E27FC236}">
                  <a16:creationId xmlns:a16="http://schemas.microsoft.com/office/drawing/2014/main" id="{55E21817-3C29-7614-7780-C9AC40106768}"/>
                </a:ext>
              </a:extLst>
            </p:cNvPr>
            <p:cNvSpPr txBox="1"/>
            <p:nvPr/>
          </p:nvSpPr>
          <p:spPr>
            <a:xfrm>
              <a:off x="2817812" y="3206751"/>
              <a:ext cx="1669098" cy="1443847"/>
            </a:xfrm>
            <a:prstGeom prst="rect">
              <a:avLst/>
            </a:prstGeom>
            <a:noFill/>
          </p:spPr>
          <p:txBody>
            <a:bodyPr wrap="square">
              <a:spAutoFit/>
            </a:bodyPr>
            <a:lstStyle/>
            <a:p>
              <a:pPr eaLnBrk="0" fontAlgn="base" hangingPunct="0">
                <a:lnSpc>
                  <a:spcPct val="13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soil capacity</a:t>
              </a:r>
            </a:p>
            <a:p>
              <a:pPr eaLnBrk="0" fontAlgn="base" hangingPunct="0">
                <a:lnSpc>
                  <a:spcPct val="13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Ph</a:t>
              </a:r>
            </a:p>
            <a:p>
              <a:pPr eaLnBrk="0" fontAlgn="base" hangingPunct="0">
                <a:lnSpc>
                  <a:spcPct val="13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Clay</a:t>
              </a:r>
            </a:p>
            <a:p>
              <a:pPr eaLnBrk="0" fontAlgn="base" hangingPunct="0">
                <a:lnSpc>
                  <a:spcPct val="13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   SOC</a:t>
              </a:r>
              <a:endParaRPr lang="zh-CN" altLang="en-US" sz="1600" dirty="0">
                <a:solidFill>
                  <a:prstClr val="black"/>
                </a:solidFill>
                <a:latin typeface="Arial" panose="020B0604020202020204" pitchFamily="34" charset="0"/>
                <a:ea typeface="微软雅黑"/>
                <a:cs typeface="Arial" panose="020B0604020202020204" pitchFamily="34" charset="0"/>
              </a:endParaRPr>
            </a:p>
          </p:txBody>
        </p:sp>
        <p:cxnSp>
          <p:nvCxnSpPr>
            <p:cNvPr id="25" name="直接箭头连接符 24">
              <a:extLst>
                <a:ext uri="{FF2B5EF4-FFF2-40B4-BE49-F238E27FC236}">
                  <a16:creationId xmlns:a16="http://schemas.microsoft.com/office/drawing/2014/main" id="{888B34D7-EA8B-4E81-AD0D-31273CFDD96B}"/>
                </a:ext>
              </a:extLst>
            </p:cNvPr>
            <p:cNvCxnSpPr>
              <a:cxnSpLocks/>
              <a:stCxn id="9" idx="2"/>
              <a:endCxn id="17" idx="0"/>
            </p:cNvCxnSpPr>
            <p:nvPr/>
          </p:nvCxnSpPr>
          <p:spPr>
            <a:xfrm flipH="1">
              <a:off x="1276343" y="1778000"/>
              <a:ext cx="4771" cy="844551"/>
            </a:xfrm>
            <a:prstGeom prst="straightConnector1">
              <a:avLst/>
            </a:prstGeom>
            <a:noFill/>
            <a:ln w="19050" cap="flat" cmpd="sng" algn="ctr">
              <a:solidFill>
                <a:sysClr val="windowText" lastClr="000000"/>
              </a:solidFill>
              <a:prstDash val="solid"/>
              <a:miter lim="800000"/>
              <a:tailEnd type="arrow"/>
            </a:ln>
            <a:effectLst/>
          </p:spPr>
        </p:cxnSp>
        <p:sp>
          <p:nvSpPr>
            <p:cNvPr id="26" name="文本框 25">
              <a:extLst>
                <a:ext uri="{FF2B5EF4-FFF2-40B4-BE49-F238E27FC236}">
                  <a16:creationId xmlns:a16="http://schemas.microsoft.com/office/drawing/2014/main" id="{EA10241D-132E-8552-98BB-14B2AD641134}"/>
                </a:ext>
              </a:extLst>
            </p:cNvPr>
            <p:cNvSpPr txBox="1"/>
            <p:nvPr/>
          </p:nvSpPr>
          <p:spPr>
            <a:xfrm>
              <a:off x="508142" y="3170529"/>
              <a:ext cx="2382496" cy="974856"/>
            </a:xfrm>
            <a:prstGeom prst="rect">
              <a:avLst/>
            </a:prstGeom>
            <a:noFill/>
          </p:spPr>
          <p:txBody>
            <a:bodyPr wrap="square">
              <a:spAutoFit/>
            </a:bodyPr>
            <a:lstStyle/>
            <a:p>
              <a:pPr marL="380990" indent="-380990" eaLnBrk="0" fontAlgn="base" hangingPunct="0">
                <a:lnSpc>
                  <a:spcPct val="130000"/>
                </a:lnSpc>
                <a:spcBef>
                  <a:spcPct val="0"/>
                </a:spcBef>
                <a:spcAft>
                  <a:spcPct val="0"/>
                </a:spcAft>
                <a:buFontTx/>
                <a:buChar char="-"/>
                <a:defRPr/>
              </a:pPr>
              <a:r>
                <a:rPr lang="en-US" altLang="zh-CN" sz="1400" dirty="0">
                  <a:solidFill>
                    <a:prstClr val="black"/>
                  </a:solidFill>
                  <a:latin typeface="Arial" panose="020B0604020202020204" pitchFamily="34" charset="0"/>
                  <a:ea typeface="微软雅黑"/>
                  <a:cs typeface="Arial" panose="020B0604020202020204" pitchFamily="34" charset="0"/>
                </a:rPr>
                <a:t>Max temperature</a:t>
              </a:r>
            </a:p>
            <a:p>
              <a:pPr marL="380990" indent="-380990" eaLnBrk="0" fontAlgn="base" hangingPunct="0">
                <a:lnSpc>
                  <a:spcPct val="130000"/>
                </a:lnSpc>
                <a:spcBef>
                  <a:spcPct val="0"/>
                </a:spcBef>
                <a:spcAft>
                  <a:spcPct val="0"/>
                </a:spcAft>
                <a:buFontTx/>
                <a:buChar char="-"/>
                <a:defRPr/>
              </a:pPr>
              <a:r>
                <a:rPr lang="en-US" altLang="zh-CN" sz="1400" dirty="0">
                  <a:solidFill>
                    <a:prstClr val="black"/>
                  </a:solidFill>
                  <a:latin typeface="Arial" panose="020B0604020202020204" pitchFamily="34" charset="0"/>
                  <a:ea typeface="微软雅黑"/>
                  <a:cs typeface="Arial" panose="020B0604020202020204" pitchFamily="34" charset="0"/>
                </a:rPr>
                <a:t>Mini temperature</a:t>
              </a:r>
            </a:p>
            <a:p>
              <a:pPr marL="380990" indent="-380990" eaLnBrk="0" fontAlgn="base" hangingPunct="0">
                <a:lnSpc>
                  <a:spcPct val="130000"/>
                </a:lnSpc>
                <a:spcBef>
                  <a:spcPct val="0"/>
                </a:spcBef>
                <a:spcAft>
                  <a:spcPct val="0"/>
                </a:spcAft>
                <a:buFontTx/>
                <a:buChar char="-"/>
                <a:defRPr/>
              </a:pPr>
              <a:r>
                <a:rPr lang="en-US" altLang="zh-CN" sz="1400" dirty="0" err="1">
                  <a:solidFill>
                    <a:prstClr val="black"/>
                  </a:solidFill>
                  <a:latin typeface="Arial" panose="020B0604020202020204" pitchFamily="34" charset="0"/>
                  <a:ea typeface="微软雅黑"/>
                  <a:cs typeface="Arial" panose="020B0604020202020204" pitchFamily="34" charset="0"/>
                </a:rPr>
                <a:t>Percipitation</a:t>
              </a:r>
              <a:endParaRPr lang="en-US" altLang="zh-CN" sz="1400" dirty="0">
                <a:solidFill>
                  <a:prstClr val="black"/>
                </a:solidFill>
                <a:latin typeface="Arial" panose="020B0604020202020204" pitchFamily="34" charset="0"/>
                <a:ea typeface="微软雅黑"/>
                <a:cs typeface="Arial" panose="020B0604020202020204" pitchFamily="34" charset="0"/>
              </a:endParaRPr>
            </a:p>
          </p:txBody>
        </p:sp>
        <p:sp>
          <p:nvSpPr>
            <p:cNvPr id="27" name="矩形: 圆角 26">
              <a:extLst>
                <a:ext uri="{FF2B5EF4-FFF2-40B4-BE49-F238E27FC236}">
                  <a16:creationId xmlns:a16="http://schemas.microsoft.com/office/drawing/2014/main" id="{C8B7CA29-685D-D4CA-5C41-951E6814730D}"/>
                </a:ext>
              </a:extLst>
            </p:cNvPr>
            <p:cNvSpPr/>
            <p:nvPr/>
          </p:nvSpPr>
          <p:spPr>
            <a:xfrm>
              <a:off x="2816103" y="1978610"/>
              <a:ext cx="1198440" cy="246482"/>
            </a:xfrm>
            <a:prstGeom prst="roundRect">
              <a:avLst/>
            </a:prstGeom>
            <a:solidFill>
              <a:srgbClr val="70AD47">
                <a:lumMod val="40000"/>
                <a:lumOff val="6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200" kern="0" dirty="0">
                  <a:solidFill>
                    <a:prstClr val="black"/>
                  </a:solidFill>
                  <a:latin typeface="Arial" panose="020B0604020202020204" pitchFamily="34" charset="0"/>
                  <a:ea typeface="微软雅黑"/>
                  <a:cs typeface="Arial" panose="020B0604020202020204" pitchFamily="34" charset="0"/>
                </a:rPr>
                <a:t>Interpolation</a:t>
              </a:r>
              <a:endParaRPr lang="zh-CN" altLang="en-US" sz="1200" kern="0" dirty="0">
                <a:solidFill>
                  <a:prstClr val="black"/>
                </a:solidFill>
                <a:latin typeface="Arial" panose="020B0604020202020204" pitchFamily="34" charset="0"/>
                <a:ea typeface="微软雅黑"/>
                <a:cs typeface="Arial" panose="020B0604020202020204" pitchFamily="34" charset="0"/>
              </a:endParaRPr>
            </a:p>
          </p:txBody>
        </p:sp>
        <p:cxnSp>
          <p:nvCxnSpPr>
            <p:cNvPr id="28" name="连接符: 肘形 27">
              <a:extLst>
                <a:ext uri="{FF2B5EF4-FFF2-40B4-BE49-F238E27FC236}">
                  <a16:creationId xmlns:a16="http://schemas.microsoft.com/office/drawing/2014/main" id="{394D0589-6DCF-BCB0-E9FB-DC5498CE8F2B}"/>
                </a:ext>
              </a:extLst>
            </p:cNvPr>
            <p:cNvCxnSpPr>
              <a:cxnSpLocks/>
              <a:stCxn id="5" idx="2"/>
            </p:cNvCxnSpPr>
            <p:nvPr/>
          </p:nvCxnSpPr>
          <p:spPr>
            <a:xfrm rot="16200000" flipH="1">
              <a:off x="3367088" y="3986212"/>
              <a:ext cx="869950" cy="2613025"/>
            </a:xfrm>
            <a:prstGeom prst="bentConnector2">
              <a:avLst/>
            </a:prstGeom>
            <a:noFill/>
            <a:ln w="19050" cap="flat" cmpd="sng" algn="ctr">
              <a:solidFill>
                <a:sysClr val="windowText" lastClr="000000"/>
              </a:solidFill>
              <a:prstDash val="solid"/>
              <a:miter lim="800000"/>
              <a:tailEnd type="arrow"/>
            </a:ln>
            <a:effectLst/>
          </p:spPr>
        </p:cxnSp>
        <p:sp>
          <p:nvSpPr>
            <p:cNvPr id="29" name="矩形: 圆角 28">
              <a:extLst>
                <a:ext uri="{FF2B5EF4-FFF2-40B4-BE49-F238E27FC236}">
                  <a16:creationId xmlns:a16="http://schemas.microsoft.com/office/drawing/2014/main" id="{35E7B20D-48BE-51A7-4BE1-4FF52280EC12}"/>
                </a:ext>
              </a:extLst>
            </p:cNvPr>
            <p:cNvSpPr/>
            <p:nvPr/>
          </p:nvSpPr>
          <p:spPr>
            <a:xfrm>
              <a:off x="899279" y="5184775"/>
              <a:ext cx="2865122" cy="895350"/>
            </a:xfrm>
            <a:prstGeom prst="roundRect">
              <a:avLst/>
            </a:prstGeom>
            <a:solidFill>
              <a:srgbClr val="70AD47">
                <a:lumMod val="40000"/>
                <a:lumOff val="6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Matching site data to boroughs based on latitude and longitude</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30" name="椭圆 29">
              <a:extLst>
                <a:ext uri="{FF2B5EF4-FFF2-40B4-BE49-F238E27FC236}">
                  <a16:creationId xmlns:a16="http://schemas.microsoft.com/office/drawing/2014/main" id="{49DE0C71-98BD-046A-D40B-2D5D14A6D224}"/>
                </a:ext>
              </a:extLst>
            </p:cNvPr>
            <p:cNvSpPr/>
            <p:nvPr/>
          </p:nvSpPr>
          <p:spPr>
            <a:xfrm>
              <a:off x="601663" y="4306517"/>
              <a:ext cx="1000125" cy="444500"/>
            </a:xfrm>
            <a:prstGeom prst="ellipse">
              <a:avLst/>
            </a:prstGeom>
            <a:solidFill>
              <a:srgbClr val="70AD47">
                <a:lumMod val="20000"/>
                <a:lumOff val="80000"/>
              </a:srgbClr>
            </a:solidFill>
            <a:ln w="15875" cap="flat" cmpd="sng" algn="ctr">
              <a:solidFill>
                <a:srgbClr val="3F6DBF">
                  <a:alpha val="62000"/>
                </a:srgbClr>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site</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31" name="椭圆 30">
              <a:extLst>
                <a:ext uri="{FF2B5EF4-FFF2-40B4-BE49-F238E27FC236}">
                  <a16:creationId xmlns:a16="http://schemas.microsoft.com/office/drawing/2014/main" id="{427D4D66-3834-9C2B-D0AC-90CB886CD1FA}"/>
                </a:ext>
              </a:extLst>
            </p:cNvPr>
            <p:cNvSpPr/>
            <p:nvPr/>
          </p:nvSpPr>
          <p:spPr>
            <a:xfrm>
              <a:off x="7188200" y="2551113"/>
              <a:ext cx="1001713" cy="444500"/>
            </a:xfrm>
            <a:prstGeom prst="ellipse">
              <a:avLst/>
            </a:prstGeom>
            <a:solidFill>
              <a:srgbClr val="70AD47">
                <a:lumMod val="20000"/>
                <a:lumOff val="80000"/>
              </a:srgbClr>
            </a:solidFill>
            <a:ln w="15875" cap="flat" cmpd="sng" algn="ctr">
              <a:solidFill>
                <a:srgbClr val="3F6DBF">
                  <a:alpha val="62000"/>
                </a:srgbClr>
              </a:solidFill>
              <a:prstDash val="solid"/>
              <a:miter lim="800000"/>
            </a:ln>
            <a:effectLst/>
          </p:spPr>
          <p:txBody>
            <a:bodyPr anchor="ctr"/>
            <a:lstStyle/>
            <a:p>
              <a:pPr algn="ctr" eaLnBrk="0" fontAlgn="base" hangingPunct="0">
                <a:spcBef>
                  <a:spcPct val="0"/>
                </a:spcBef>
                <a:spcAft>
                  <a:spcPct val="0"/>
                </a:spcAft>
                <a:defRPr/>
              </a:pPr>
              <a:r>
                <a:rPr lang="en-US" altLang="zh-CN" sz="1600" kern="0" dirty="0">
                  <a:solidFill>
                    <a:prstClr val="black"/>
                  </a:solidFill>
                  <a:latin typeface="Arial" panose="020B0604020202020204" pitchFamily="34" charset="0"/>
                  <a:ea typeface="微软雅黑"/>
                  <a:cs typeface="Arial" panose="020B0604020202020204" pitchFamily="34" charset="0"/>
                </a:rPr>
                <a:t>city</a:t>
              </a:r>
              <a:endParaRPr lang="zh-CN" altLang="en-US" sz="1600" kern="0" dirty="0">
                <a:solidFill>
                  <a:prstClr val="black"/>
                </a:solidFill>
                <a:latin typeface="Arial" panose="020B0604020202020204" pitchFamily="34" charset="0"/>
                <a:ea typeface="微软雅黑"/>
                <a:cs typeface="Arial" panose="020B0604020202020204" pitchFamily="34" charset="0"/>
              </a:endParaRPr>
            </a:p>
          </p:txBody>
        </p:sp>
        <p:sp>
          <p:nvSpPr>
            <p:cNvPr id="32" name="矩形 31">
              <a:extLst>
                <a:ext uri="{FF2B5EF4-FFF2-40B4-BE49-F238E27FC236}">
                  <a16:creationId xmlns:a16="http://schemas.microsoft.com/office/drawing/2014/main" id="{C77BC55F-EDC1-9374-F4E0-A95F2ADC74FD}"/>
                </a:ext>
              </a:extLst>
            </p:cNvPr>
            <p:cNvSpPr/>
            <p:nvPr/>
          </p:nvSpPr>
          <p:spPr>
            <a:xfrm>
              <a:off x="209550" y="950913"/>
              <a:ext cx="8283575" cy="5562600"/>
            </a:xfrm>
            <a:prstGeom prst="rect">
              <a:avLst/>
            </a:prstGeom>
            <a:noFill/>
            <a:ln w="19050" cap="flat" cmpd="sng" algn="ctr">
              <a:solidFill>
                <a:srgbClr val="4B649F"/>
              </a:solidFill>
              <a:prstDash val="dash"/>
              <a:miter lim="800000"/>
            </a:ln>
            <a:effectLst/>
          </p:spPr>
          <p:txBody>
            <a:bodyPr anchor="ctr"/>
            <a:lstStyle/>
            <a:p>
              <a:pPr algn="ctr" eaLnBrk="0" fontAlgn="base" hangingPunct="0">
                <a:spcBef>
                  <a:spcPct val="0"/>
                </a:spcBef>
                <a:spcAft>
                  <a:spcPct val="0"/>
                </a:spcAft>
                <a:defRPr/>
              </a:pPr>
              <a:endParaRPr lang="zh-CN" altLang="en-US" sz="1600" kern="0">
                <a:solidFill>
                  <a:prstClr val="white"/>
                </a:solidFill>
                <a:latin typeface="Arial" panose="020B0604020202020204" pitchFamily="34" charset="0"/>
                <a:ea typeface="微软雅黑"/>
                <a:cs typeface="Arial" panose="020B0604020202020204" pitchFamily="34" charset="0"/>
              </a:endParaRPr>
            </a:p>
          </p:txBody>
        </p:sp>
        <p:sp>
          <p:nvSpPr>
            <p:cNvPr id="33" name="矩形 32">
              <a:extLst>
                <a:ext uri="{FF2B5EF4-FFF2-40B4-BE49-F238E27FC236}">
                  <a16:creationId xmlns:a16="http://schemas.microsoft.com/office/drawing/2014/main" id="{451D181F-E1E7-32D7-0159-A07577417629}"/>
                </a:ext>
              </a:extLst>
            </p:cNvPr>
            <p:cNvSpPr/>
            <p:nvPr/>
          </p:nvSpPr>
          <p:spPr>
            <a:xfrm>
              <a:off x="8864448" y="1978610"/>
              <a:ext cx="3032428" cy="4425311"/>
            </a:xfrm>
            <a:prstGeom prst="rect">
              <a:avLst/>
            </a:prstGeom>
          </p:spPr>
          <p:txBody>
            <a:bodyPr wrap="square">
              <a:spAutoFit/>
            </a:bodyPr>
            <a:lstStyle/>
            <a:p>
              <a:pPr algn="just" eaLnBrk="0" fontAlgn="base" hangingPunct="0">
                <a:lnSpc>
                  <a:spcPct val="150000"/>
                </a:lnSpc>
                <a:spcBef>
                  <a:spcPct val="0"/>
                </a:spcBef>
                <a:spcAft>
                  <a:spcPct val="0"/>
                </a:spcAft>
                <a:defRPr/>
              </a:pPr>
              <a:r>
                <a:rPr lang="en-US" altLang="zh-CN" sz="1600" b="1" dirty="0">
                  <a:solidFill>
                    <a:prstClr val="black"/>
                  </a:solidFill>
                  <a:latin typeface="Arial" panose="020B0604020202020204" pitchFamily="34" charset="0"/>
                  <a:ea typeface="微软雅黑"/>
                  <a:cs typeface="Arial" panose="020B0604020202020204" pitchFamily="34" charset="0"/>
                </a:rPr>
                <a:t>Data sources: </a:t>
              </a:r>
            </a:p>
            <a:p>
              <a:pPr algn="just" eaLnBrk="0" fontAlgn="base" hangingPunct="0">
                <a:lnSpc>
                  <a:spcPct val="15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China's city-level </a:t>
              </a:r>
              <a:r>
                <a:rPr lang="en-US" altLang="zh-CN" sz="1600" b="1" dirty="0">
                  <a:solidFill>
                    <a:prstClr val="black"/>
                  </a:solidFill>
                  <a:latin typeface="Arial" panose="020B0604020202020204" pitchFamily="34" charset="0"/>
                  <a:ea typeface="微软雅黑"/>
                  <a:cs typeface="Arial" panose="020B0604020202020204" pitchFamily="34" charset="0"/>
                </a:rPr>
                <a:t>agricultural statistics</a:t>
              </a:r>
              <a:r>
                <a:rPr lang="en-US" altLang="zh-CN" sz="1600" dirty="0">
                  <a:solidFill>
                    <a:prstClr val="black"/>
                  </a:solidFill>
                  <a:latin typeface="Arial" panose="020B0604020202020204" pitchFamily="34" charset="0"/>
                  <a:ea typeface="微软雅黑"/>
                  <a:cs typeface="Arial" panose="020B0604020202020204" pitchFamily="34" charset="0"/>
                </a:rPr>
                <a:t>, </a:t>
              </a:r>
              <a:r>
                <a:rPr lang="en-US" altLang="zh-CN" sz="1600" b="1" dirty="0">
                  <a:solidFill>
                    <a:prstClr val="black"/>
                  </a:solidFill>
                  <a:latin typeface="Arial" panose="020B0604020202020204" pitchFamily="34" charset="0"/>
                  <a:ea typeface="微软雅黑"/>
                  <a:cs typeface="Arial" panose="020B0604020202020204" pitchFamily="34" charset="0"/>
                </a:rPr>
                <a:t>meteorological station </a:t>
              </a:r>
              <a:r>
                <a:rPr lang="en-US" altLang="zh-CN" sz="1600" dirty="0">
                  <a:solidFill>
                    <a:prstClr val="black"/>
                  </a:solidFill>
                  <a:latin typeface="Arial" panose="020B0604020202020204" pitchFamily="34" charset="0"/>
                  <a:ea typeface="微软雅黑"/>
                  <a:cs typeface="Arial" panose="020B0604020202020204" pitchFamily="34" charset="0"/>
                </a:rPr>
                <a:t>data and </a:t>
              </a:r>
              <a:r>
                <a:rPr lang="en-US" altLang="zh-CN" sz="1600" b="1" dirty="0">
                  <a:solidFill>
                    <a:prstClr val="black"/>
                  </a:solidFill>
                  <a:latin typeface="Arial" panose="020B0604020202020204" pitchFamily="34" charset="0"/>
                  <a:ea typeface="微软雅黑"/>
                  <a:cs typeface="Arial" panose="020B0604020202020204" pitchFamily="34" charset="0"/>
                </a:rPr>
                <a:t>HWSD soil dataset</a:t>
              </a:r>
              <a:r>
                <a:rPr lang="en-US" altLang="zh-CN" sz="1600" dirty="0">
                  <a:solidFill>
                    <a:prstClr val="black"/>
                  </a:solidFill>
                  <a:latin typeface="Arial" panose="020B0604020202020204" pitchFamily="34" charset="0"/>
                  <a:ea typeface="微软雅黑"/>
                  <a:cs typeface="Arial" panose="020B0604020202020204" pitchFamily="34" charset="0"/>
                </a:rPr>
                <a:t>.</a:t>
              </a:r>
            </a:p>
            <a:p>
              <a:pPr algn="just" eaLnBrk="0" fontAlgn="base" hangingPunct="0">
                <a:lnSpc>
                  <a:spcPct val="150000"/>
                </a:lnSpc>
                <a:spcBef>
                  <a:spcPct val="0"/>
                </a:spcBef>
                <a:spcAft>
                  <a:spcPct val="0"/>
                </a:spcAft>
                <a:defRPr/>
              </a:pPr>
              <a:endParaRPr lang="en-US" altLang="zh-CN" sz="1600" dirty="0">
                <a:solidFill>
                  <a:prstClr val="black"/>
                </a:solidFill>
                <a:latin typeface="Arial" panose="020B0604020202020204" pitchFamily="34" charset="0"/>
                <a:ea typeface="微软雅黑"/>
                <a:cs typeface="Arial" panose="020B0604020202020204" pitchFamily="34" charset="0"/>
              </a:endParaRPr>
            </a:p>
            <a:p>
              <a:pPr algn="just" eaLnBrk="0" fontAlgn="base" hangingPunct="0">
                <a:lnSpc>
                  <a:spcPct val="15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Establishment of a Chinese city-scale major crop database using </a:t>
              </a:r>
              <a:r>
                <a:rPr lang="en-US" altLang="zh-CN" sz="1600" b="1" dirty="0" err="1">
                  <a:solidFill>
                    <a:prstClr val="black"/>
                  </a:solidFill>
                  <a:latin typeface="Arial" panose="020B0604020202020204" pitchFamily="34" charset="0"/>
                  <a:ea typeface="微软雅黑"/>
                  <a:cs typeface="Arial" panose="020B0604020202020204" pitchFamily="34" charset="0"/>
                </a:rPr>
                <a:t>Matlab</a:t>
              </a:r>
              <a:r>
                <a:rPr lang="en-US" altLang="zh-CN" sz="1600" b="1" dirty="0">
                  <a:solidFill>
                    <a:prstClr val="black"/>
                  </a:solidFill>
                  <a:latin typeface="Arial" panose="020B0604020202020204" pitchFamily="34" charset="0"/>
                  <a:ea typeface="微软雅黑"/>
                  <a:cs typeface="Arial" panose="020B0604020202020204" pitchFamily="34" charset="0"/>
                </a:rPr>
                <a:t> and ArcGIS</a:t>
              </a:r>
              <a:r>
                <a:rPr lang="en-US" altLang="zh-CN" sz="1600" dirty="0">
                  <a:solidFill>
                    <a:prstClr val="black"/>
                  </a:solidFill>
                  <a:latin typeface="Arial" panose="020B0604020202020204" pitchFamily="34" charset="0"/>
                  <a:ea typeface="微软雅黑"/>
                  <a:cs typeface="Arial" panose="020B0604020202020204" pitchFamily="34" charset="0"/>
                </a:rPr>
                <a:t> platform.</a:t>
              </a:r>
            </a:p>
            <a:p>
              <a:pPr algn="just" eaLnBrk="0" fontAlgn="base" hangingPunct="0">
                <a:lnSpc>
                  <a:spcPct val="150000"/>
                </a:lnSpc>
                <a:spcBef>
                  <a:spcPct val="0"/>
                </a:spcBef>
                <a:spcAft>
                  <a:spcPct val="0"/>
                </a:spcAft>
                <a:defRPr/>
              </a:pPr>
              <a:r>
                <a:rPr lang="en-US" altLang="zh-CN" sz="1600" dirty="0">
                  <a:solidFill>
                    <a:prstClr val="black"/>
                  </a:solidFill>
                  <a:latin typeface="Arial" panose="020B0604020202020204" pitchFamily="34" charset="0"/>
                  <a:ea typeface="微软雅黑"/>
                  <a:cs typeface="Arial" panose="020B0604020202020204" pitchFamily="34" charset="0"/>
                </a:rPr>
                <a:t>Interpolation of missing data.</a:t>
              </a:r>
              <a:endParaRPr lang="zh-CN" altLang="en-US" sz="1600" dirty="0">
                <a:solidFill>
                  <a:prstClr val="black"/>
                </a:solidFill>
                <a:latin typeface="Arial" panose="020B0604020202020204" pitchFamily="34" charset="0"/>
                <a:ea typeface="微软雅黑"/>
                <a:cs typeface="Arial" panose="020B0604020202020204" pitchFamily="34" charset="0"/>
              </a:endParaRPr>
            </a:p>
          </p:txBody>
        </p:sp>
      </p:grpSp>
      <p:sp>
        <p:nvSpPr>
          <p:cNvPr id="38" name="矩形: 圆角 37">
            <a:extLst>
              <a:ext uri="{FF2B5EF4-FFF2-40B4-BE49-F238E27FC236}">
                <a16:creationId xmlns:a16="http://schemas.microsoft.com/office/drawing/2014/main" id="{1C1AA3DE-E629-68DF-194A-FEA20DAE9EB0}"/>
              </a:ext>
            </a:extLst>
          </p:cNvPr>
          <p:cNvSpPr/>
          <p:nvPr/>
        </p:nvSpPr>
        <p:spPr>
          <a:xfrm>
            <a:off x="4938814" y="1968156"/>
            <a:ext cx="1174677" cy="228882"/>
          </a:xfrm>
          <a:prstGeom prst="roundRect">
            <a:avLst/>
          </a:prstGeom>
          <a:solidFill>
            <a:srgbClr val="70AD47">
              <a:lumMod val="40000"/>
              <a:lumOff val="60000"/>
            </a:srgbClr>
          </a:solidFill>
          <a:ln w="19050" cap="flat" cmpd="sng" algn="ctr">
            <a:solidFill>
              <a:sysClr val="windowText" lastClr="000000"/>
            </a:solidFill>
            <a:prstDash val="solid"/>
            <a:miter lim="800000"/>
          </a:ln>
          <a:effectLst/>
        </p:spPr>
        <p:txBody>
          <a:bodyPr anchor="ctr"/>
          <a:lstStyle/>
          <a:p>
            <a:pPr algn="ctr" eaLnBrk="0" fontAlgn="base" hangingPunct="0">
              <a:spcBef>
                <a:spcPct val="0"/>
              </a:spcBef>
              <a:spcAft>
                <a:spcPct val="0"/>
              </a:spcAft>
              <a:defRPr/>
            </a:pPr>
            <a:r>
              <a:rPr lang="en-US" altLang="zh-CN" sz="1200" kern="0" dirty="0">
                <a:solidFill>
                  <a:prstClr val="black"/>
                </a:solidFill>
                <a:latin typeface="Arial" panose="020B0604020202020204" pitchFamily="34" charset="0"/>
                <a:ea typeface="微软雅黑"/>
                <a:cs typeface="Arial" panose="020B0604020202020204" pitchFamily="34" charset="0"/>
              </a:rPr>
              <a:t>Interpolation</a:t>
            </a:r>
            <a:endParaRPr lang="zh-CN" altLang="en-US" sz="1200" kern="0" dirty="0">
              <a:solidFill>
                <a:prstClr val="black"/>
              </a:solidFill>
              <a:latin typeface="Arial" panose="020B0604020202020204" pitchFamily="34" charset="0"/>
              <a:ea typeface="微软雅黑"/>
              <a:cs typeface="Arial" panose="020B0604020202020204" pitchFamily="34" charset="0"/>
            </a:endParaRPr>
          </a:p>
        </p:txBody>
      </p:sp>
      <p:sp>
        <p:nvSpPr>
          <p:cNvPr id="44" name="文本框 43">
            <a:extLst>
              <a:ext uri="{FF2B5EF4-FFF2-40B4-BE49-F238E27FC236}">
                <a16:creationId xmlns:a16="http://schemas.microsoft.com/office/drawing/2014/main" id="{9835C5CC-D3D7-512C-51C7-BD34D72BE2A9}"/>
              </a:ext>
            </a:extLst>
          </p:cNvPr>
          <p:cNvSpPr txBox="1"/>
          <p:nvPr/>
        </p:nvSpPr>
        <p:spPr>
          <a:xfrm>
            <a:off x="8866778" y="1276750"/>
            <a:ext cx="3325222" cy="646331"/>
          </a:xfrm>
          <a:prstGeom prst="rect">
            <a:avLst/>
          </a:prstGeom>
          <a:noFill/>
        </p:spPr>
        <p:txBody>
          <a:bodyPr wrap="square">
            <a:spAutoFit/>
          </a:bodyPr>
          <a:lstStyle/>
          <a:p>
            <a:r>
              <a:rPr lang="en-US" altLang="zh-CN" b="1" dirty="0">
                <a:solidFill>
                  <a:srgbClr val="C00000"/>
                </a:solidFill>
                <a:latin typeface="Arial" panose="020B0604020202020204" pitchFamily="34" charset="0"/>
                <a:cs typeface="Arial" panose="020B0604020202020204" pitchFamily="34" charset="0"/>
              </a:rPr>
              <a:t>Database of major crops at the city-level in China</a:t>
            </a:r>
            <a:endParaRPr lang="zh-CN" altLang="en-US"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831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6000666" cy="792351"/>
            <a:chOff x="395536" y="391"/>
            <a:chExt cx="4500499"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4220971"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Method - DNDC Model</a:t>
              </a:r>
            </a:p>
          </p:txBody>
        </p:sp>
      </p:grpSp>
      <p:pic>
        <p:nvPicPr>
          <p:cNvPr id="8" name="图片 11">
            <a:extLst>
              <a:ext uri="{FF2B5EF4-FFF2-40B4-BE49-F238E27FC236}">
                <a16:creationId xmlns:a16="http://schemas.microsoft.com/office/drawing/2014/main" id="{2D01E7EC-28BD-2F7D-B926-A844DF9900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54540" y="1344944"/>
            <a:ext cx="6119515"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组合 43">
            <a:extLst>
              <a:ext uri="{FF2B5EF4-FFF2-40B4-BE49-F238E27FC236}">
                <a16:creationId xmlns:a16="http://schemas.microsoft.com/office/drawing/2014/main" id="{3C278056-EFD4-8F09-103B-276367C1B927}"/>
              </a:ext>
            </a:extLst>
          </p:cNvPr>
          <p:cNvGrpSpPr/>
          <p:nvPr/>
        </p:nvGrpSpPr>
        <p:grpSpPr>
          <a:xfrm>
            <a:off x="7294431" y="1343633"/>
            <a:ext cx="4490201" cy="4998242"/>
            <a:chOff x="7814916" y="1113275"/>
            <a:chExt cx="3845945" cy="4907394"/>
          </a:xfrm>
        </p:grpSpPr>
        <p:sp>
          <p:nvSpPr>
            <p:cNvPr id="35" name="矩形 34">
              <a:extLst>
                <a:ext uri="{FF2B5EF4-FFF2-40B4-BE49-F238E27FC236}">
                  <a16:creationId xmlns:a16="http://schemas.microsoft.com/office/drawing/2014/main" id="{B5788C07-9AFD-DB7C-80BA-097AF8E0C1D1}"/>
                </a:ext>
              </a:extLst>
            </p:cNvPr>
            <p:cNvSpPr/>
            <p:nvPr/>
          </p:nvSpPr>
          <p:spPr>
            <a:xfrm>
              <a:off x="7814916" y="1113275"/>
              <a:ext cx="3845945" cy="4907394"/>
            </a:xfrm>
            <a:prstGeom prst="rect">
              <a:avLst/>
            </a:prstGeom>
            <a:solidFill>
              <a:srgbClr val="F9F9F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latin typeface="Arial" panose="020B0604020202020204" pitchFamily="34" charset="0"/>
                  <a:cs typeface="Arial" panose="020B0604020202020204" pitchFamily="34" charset="0"/>
                </a:rPr>
                <a:t>O</a:t>
              </a:r>
              <a:endParaRPr lang="zh-CN" altLang="en-US" dirty="0">
                <a:latin typeface="Arial" panose="020B0604020202020204" pitchFamily="34" charset="0"/>
                <a:cs typeface="Arial" panose="020B0604020202020204" pitchFamily="34" charset="0"/>
              </a:endParaRPr>
            </a:p>
          </p:txBody>
        </p:sp>
        <p:sp>
          <p:nvSpPr>
            <p:cNvPr id="36" name="矩形 1">
              <a:extLst>
                <a:ext uri="{FF2B5EF4-FFF2-40B4-BE49-F238E27FC236}">
                  <a16:creationId xmlns:a16="http://schemas.microsoft.com/office/drawing/2014/main" id="{06E6EAB0-4CF2-6FD9-82A6-1CA30BAD7BBF}"/>
                </a:ext>
              </a:extLst>
            </p:cNvPr>
            <p:cNvSpPr>
              <a:spLocks noChangeArrowheads="1"/>
            </p:cNvSpPr>
            <p:nvPr/>
          </p:nvSpPr>
          <p:spPr bwMode="auto">
            <a:xfrm>
              <a:off x="7951905" y="1521262"/>
              <a:ext cx="3456039" cy="370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spcBef>
                  <a:spcPct val="0"/>
                </a:spcBef>
                <a:spcAft>
                  <a:spcPts val="400"/>
                </a:spcAft>
              </a:pPr>
              <a:r>
                <a:rPr lang="en-US" altLang="zh-CN" sz="1400" dirty="0">
                  <a:cs typeface="Arial" panose="020B0604020202020204" pitchFamily="34" charset="0"/>
                </a:rPr>
                <a:t>The process mechanism model to simulate the transfer of carbon and nitrogen from soil to the atmosphere using denitrification and organic matter decomposition processes is </a:t>
              </a:r>
              <a:r>
                <a:rPr lang="en-US" altLang="zh-CN" sz="1400" b="1" dirty="0">
                  <a:solidFill>
                    <a:srgbClr val="C00000"/>
                  </a:solidFill>
                  <a:cs typeface="Arial" panose="020B0604020202020204" pitchFamily="34" charset="0"/>
                </a:rPr>
                <a:t>highly reliable</a:t>
              </a:r>
              <a:r>
                <a:rPr lang="en-US" altLang="zh-CN" sz="1400" dirty="0">
                  <a:cs typeface="Arial" panose="020B0604020202020204" pitchFamily="34" charset="0"/>
                </a:rPr>
                <a:t>.</a:t>
              </a:r>
            </a:p>
            <a:p>
              <a:pPr eaLnBrk="1" hangingPunct="1">
                <a:lnSpc>
                  <a:spcPct val="130000"/>
                </a:lnSpc>
                <a:spcBef>
                  <a:spcPct val="0"/>
                </a:spcBef>
                <a:spcAft>
                  <a:spcPts val="400"/>
                </a:spcAft>
              </a:pPr>
              <a:r>
                <a:rPr lang="en-US" altLang="zh-CN" sz="1800" dirty="0">
                  <a:cs typeface="Arial" panose="020B0604020202020204" pitchFamily="34" charset="0"/>
                </a:rPr>
                <a:t>The model has been</a:t>
              </a:r>
              <a:r>
                <a:rPr lang="en-US" altLang="zh-CN" sz="1800" b="1" dirty="0">
                  <a:cs typeface="Arial" panose="020B0604020202020204" pitchFamily="34" charset="0"/>
                </a:rPr>
                <a:t> </a:t>
              </a:r>
              <a:r>
                <a:rPr lang="en-US" altLang="zh-CN" sz="1800" b="1" dirty="0">
                  <a:solidFill>
                    <a:srgbClr val="C00000"/>
                  </a:solidFill>
                  <a:cs typeface="Arial" panose="020B0604020202020204" pitchFamily="34" charset="0"/>
                </a:rPr>
                <a:t>validated in several regions</a:t>
              </a:r>
              <a:r>
                <a:rPr lang="en-US" altLang="zh-CN" sz="1800" b="1" dirty="0">
                  <a:cs typeface="Arial" panose="020B0604020202020204" pitchFamily="34" charset="0"/>
                </a:rPr>
                <a:t> </a:t>
              </a:r>
              <a:r>
                <a:rPr lang="en-US" altLang="zh-CN" sz="1800" dirty="0">
                  <a:cs typeface="Arial" panose="020B0604020202020204" pitchFamily="34" charset="0"/>
                </a:rPr>
                <a:t>around the world.</a:t>
              </a:r>
            </a:p>
            <a:p>
              <a:pPr eaLnBrk="1" hangingPunct="1">
                <a:lnSpc>
                  <a:spcPct val="130000"/>
                </a:lnSpc>
                <a:spcBef>
                  <a:spcPct val="0"/>
                </a:spcBef>
                <a:spcAft>
                  <a:spcPts val="400"/>
                </a:spcAft>
              </a:pPr>
              <a:r>
                <a:rPr lang="en-US" altLang="zh-CN" sz="1800" dirty="0">
                  <a:cs typeface="Arial" panose="020B0604020202020204" pitchFamily="34" charset="0"/>
                </a:rPr>
                <a:t>Distinctions between </a:t>
              </a:r>
              <a:r>
                <a:rPr lang="en-US" altLang="zh-CN" sz="1800" b="1" dirty="0">
                  <a:solidFill>
                    <a:srgbClr val="C00000"/>
                  </a:solidFill>
                  <a:cs typeface="Arial" panose="020B0604020202020204" pitchFamily="34" charset="0"/>
                </a:rPr>
                <a:t>crop types </a:t>
              </a:r>
              <a:r>
                <a:rPr lang="en-US" altLang="zh-CN" sz="1800" dirty="0">
                  <a:solidFill>
                    <a:srgbClr val="C00000"/>
                  </a:solidFill>
                  <a:cs typeface="Arial" panose="020B0604020202020204" pitchFamily="34" charset="0"/>
                </a:rPr>
                <a:t>and </a:t>
              </a:r>
              <a:r>
                <a:rPr lang="en-US" altLang="zh-CN" sz="1800" b="1" dirty="0">
                  <a:solidFill>
                    <a:srgbClr val="C00000"/>
                  </a:solidFill>
                  <a:cs typeface="Arial" panose="020B0604020202020204" pitchFamily="34" charset="0"/>
                </a:rPr>
                <a:t>varieties</a:t>
              </a:r>
              <a:r>
                <a:rPr lang="en-US" altLang="zh-CN" sz="1800" dirty="0">
                  <a:solidFill>
                    <a:srgbClr val="C00000"/>
                  </a:solidFill>
                  <a:cs typeface="Arial" panose="020B0604020202020204" pitchFamily="34" charset="0"/>
                </a:rPr>
                <a:t> </a:t>
              </a:r>
              <a:r>
                <a:rPr lang="en-US" altLang="zh-CN" sz="1800" dirty="0">
                  <a:cs typeface="Arial" panose="020B0604020202020204" pitchFamily="34" charset="0"/>
                </a:rPr>
                <a:t>can be made.</a:t>
              </a:r>
            </a:p>
            <a:p>
              <a:pPr eaLnBrk="1" hangingPunct="1">
                <a:lnSpc>
                  <a:spcPct val="130000"/>
                </a:lnSpc>
                <a:spcBef>
                  <a:spcPct val="0"/>
                </a:spcBef>
                <a:spcAft>
                  <a:spcPts val="400"/>
                </a:spcAft>
              </a:pPr>
              <a:r>
                <a:rPr lang="en-US" altLang="zh-CN" sz="1800" dirty="0">
                  <a:cs typeface="Arial" panose="020B0604020202020204" pitchFamily="34" charset="0"/>
                </a:rPr>
                <a:t>Simulations can be performed separately for </a:t>
              </a:r>
              <a:r>
                <a:rPr lang="en-US" altLang="zh-CN" sz="1800" b="1" dirty="0">
                  <a:solidFill>
                    <a:srgbClr val="C00000"/>
                  </a:solidFill>
                  <a:cs typeface="Arial" panose="020B0604020202020204" pitchFamily="34" charset="0"/>
                </a:rPr>
                <a:t>sites </a:t>
              </a:r>
              <a:r>
                <a:rPr lang="en-US" altLang="zh-CN" sz="1800" dirty="0">
                  <a:solidFill>
                    <a:srgbClr val="C00000"/>
                  </a:solidFill>
                  <a:cs typeface="Arial" panose="020B0604020202020204" pitchFamily="34" charset="0"/>
                </a:rPr>
                <a:t>and</a:t>
              </a:r>
              <a:r>
                <a:rPr lang="en-US" altLang="zh-CN" sz="1800" b="1" dirty="0">
                  <a:solidFill>
                    <a:srgbClr val="C00000"/>
                  </a:solidFill>
                  <a:cs typeface="Arial" panose="020B0604020202020204" pitchFamily="34" charset="0"/>
                </a:rPr>
                <a:t> regions</a:t>
              </a:r>
              <a:r>
                <a:rPr lang="en-US" altLang="zh-CN" sz="1800" b="1" dirty="0">
                  <a:solidFill>
                    <a:srgbClr val="800000"/>
                  </a:solidFill>
                  <a:cs typeface="Arial" panose="020B0604020202020204" pitchFamily="34" charset="0"/>
                </a:rPr>
                <a:t>.</a:t>
              </a:r>
              <a:endParaRPr lang="en-US" altLang="zh-CN" sz="1800" dirty="0">
                <a:cs typeface="Arial" panose="020B0604020202020204" pitchFamily="34" charset="0"/>
              </a:endParaRPr>
            </a:p>
          </p:txBody>
        </p:sp>
        <p:sp>
          <p:nvSpPr>
            <p:cNvPr id="37" name="文本框 4">
              <a:extLst>
                <a:ext uri="{FF2B5EF4-FFF2-40B4-BE49-F238E27FC236}">
                  <a16:creationId xmlns:a16="http://schemas.microsoft.com/office/drawing/2014/main" id="{247A5090-585D-9496-2AE4-47F8F0BFAFBB}"/>
                </a:ext>
              </a:extLst>
            </p:cNvPr>
            <p:cNvSpPr txBox="1">
              <a:spLocks noChangeArrowheads="1"/>
            </p:cNvSpPr>
            <p:nvPr/>
          </p:nvSpPr>
          <p:spPr bwMode="auto">
            <a:xfrm>
              <a:off x="7889361" y="1113275"/>
              <a:ext cx="3475802" cy="45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u"/>
              </a:pPr>
              <a:r>
                <a:rPr lang="en-US" altLang="zh-CN" sz="2400" b="1" dirty="0">
                  <a:cs typeface="Arial" panose="020B0604020202020204" pitchFamily="34" charset="0"/>
                </a:rPr>
                <a:t>Advantages of DNDC</a:t>
              </a:r>
              <a:r>
                <a:rPr lang="zh-CN" altLang="en-US" sz="2400" b="1" dirty="0">
                  <a:cs typeface="Arial" panose="020B0604020202020204" pitchFamily="34" charset="0"/>
                </a:rPr>
                <a:t>：</a:t>
              </a:r>
            </a:p>
          </p:txBody>
        </p:sp>
      </p:grpSp>
      <p:sp>
        <p:nvSpPr>
          <p:cNvPr id="39" name="矩形 16">
            <a:extLst>
              <a:ext uri="{FF2B5EF4-FFF2-40B4-BE49-F238E27FC236}">
                <a16:creationId xmlns:a16="http://schemas.microsoft.com/office/drawing/2014/main" id="{13DD86A6-0E52-E514-B5D7-2A7A910F76DF}"/>
              </a:ext>
            </a:extLst>
          </p:cNvPr>
          <p:cNvSpPr>
            <a:spLocks noChangeArrowheads="1"/>
          </p:cNvSpPr>
          <p:nvPr/>
        </p:nvSpPr>
        <p:spPr bwMode="auto">
          <a:xfrm>
            <a:off x="335360" y="5305955"/>
            <a:ext cx="6919415" cy="90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marL="342900" indent="-342900" defTabSz="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 typeface="Wingdings" panose="05000000000000000000" pitchFamily="2" charset="2"/>
              <a:buChar char="u"/>
            </a:pPr>
            <a:r>
              <a:rPr lang="en-US" altLang="zh-CN" sz="2200" b="1" dirty="0">
                <a:solidFill>
                  <a:srgbClr val="42588E"/>
                </a:solidFill>
                <a:cs typeface="Arial" panose="020B0604020202020204" pitchFamily="34" charset="0"/>
              </a:rPr>
              <a:t>Global warming potential (GWP)——</a:t>
            </a:r>
            <a:r>
              <a:rPr lang="en-US" altLang="zh-CN" sz="1600" b="1" dirty="0">
                <a:solidFill>
                  <a:srgbClr val="42588E"/>
                </a:solidFill>
                <a:cs typeface="Arial" panose="020B0604020202020204" pitchFamily="34" charset="0"/>
              </a:rPr>
              <a:t>Calculation of the combined greenhouse gas effect</a:t>
            </a:r>
            <a:endParaRPr lang="zh-CN" altLang="en-US" sz="2200" b="1" dirty="0">
              <a:solidFill>
                <a:srgbClr val="42588E"/>
              </a:solidFill>
              <a:cs typeface="Arial" panose="020B0604020202020204" pitchFamily="34" charset="0"/>
            </a:endParaRPr>
          </a:p>
        </p:txBody>
      </p:sp>
      <p:sp>
        <p:nvSpPr>
          <p:cNvPr id="41" name="矩形 16">
            <a:extLst>
              <a:ext uri="{FF2B5EF4-FFF2-40B4-BE49-F238E27FC236}">
                <a16:creationId xmlns:a16="http://schemas.microsoft.com/office/drawing/2014/main" id="{66CA42E6-A977-6263-A0ED-A881C7084AC7}"/>
              </a:ext>
            </a:extLst>
          </p:cNvPr>
          <p:cNvSpPr>
            <a:spLocks noChangeArrowheads="1"/>
          </p:cNvSpPr>
          <p:nvPr/>
        </p:nvSpPr>
        <p:spPr bwMode="auto">
          <a:xfrm>
            <a:off x="520368" y="734902"/>
            <a:ext cx="9730224" cy="51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marL="342900" indent="-342900" defTabSz="3429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defTabSz="34290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defTabSz="3429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defTabSz="3429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defTabSz="3429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3429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1" hangingPunct="1">
              <a:lnSpc>
                <a:spcPct val="150000"/>
              </a:lnSpc>
              <a:spcBef>
                <a:spcPct val="0"/>
              </a:spcBef>
              <a:buFont typeface="Wingdings" panose="05000000000000000000" pitchFamily="2" charset="2"/>
              <a:buChar char="u"/>
            </a:pPr>
            <a:r>
              <a:rPr lang="en-US" altLang="zh-CN" sz="2200" b="1" dirty="0">
                <a:solidFill>
                  <a:srgbClr val="42588E"/>
                </a:solidFill>
                <a:cs typeface="Arial" panose="020B0604020202020204" pitchFamily="34" charset="0"/>
              </a:rPr>
              <a:t>DNDC model——Calculation of GHG emission fluxes by crop</a:t>
            </a:r>
            <a:endParaRPr lang="zh-CN" altLang="en-US" sz="2200" b="1" dirty="0">
              <a:solidFill>
                <a:srgbClr val="42588E"/>
              </a:solidFill>
              <a:cs typeface="Arial" panose="020B0604020202020204" pitchFamily="34" charset="0"/>
            </a:endParaRPr>
          </a:p>
        </p:txBody>
      </p:sp>
      <p:sp>
        <p:nvSpPr>
          <p:cNvPr id="42" name="文本框 20">
            <a:extLst>
              <a:ext uri="{FF2B5EF4-FFF2-40B4-BE49-F238E27FC236}">
                <a16:creationId xmlns:a16="http://schemas.microsoft.com/office/drawing/2014/main" id="{13D09655-27F7-A943-D30B-EAAAF48306F1}"/>
              </a:ext>
            </a:extLst>
          </p:cNvPr>
          <p:cNvSpPr txBox="1">
            <a:spLocks noChangeArrowheads="1"/>
          </p:cNvSpPr>
          <p:nvPr/>
        </p:nvSpPr>
        <p:spPr bwMode="auto">
          <a:xfrm>
            <a:off x="1796854" y="5140762"/>
            <a:ext cx="4015843"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a:lnSpc>
                <a:spcPct val="150000"/>
              </a:lnSpc>
              <a:spcBef>
                <a:spcPct val="0"/>
              </a:spcBef>
              <a:buFontTx/>
              <a:buNone/>
            </a:pPr>
            <a:r>
              <a:rPr lang="en-US" altLang="zh-CN" sz="1400" dirty="0">
                <a:cs typeface="Arial" panose="020B0604020202020204" pitchFamily="34" charset="0"/>
              </a:rPr>
              <a:t>DNDC model structure diagram</a:t>
            </a:r>
            <a:r>
              <a:rPr lang="zh-CN" altLang="en-US" sz="1400" dirty="0">
                <a:cs typeface="Arial" panose="020B0604020202020204" pitchFamily="34" charset="0"/>
              </a:rPr>
              <a:t>（</a:t>
            </a:r>
            <a:r>
              <a:rPr lang="en-US" altLang="zh-CN" sz="1400" dirty="0">
                <a:cs typeface="Arial" panose="020B0604020202020204" pitchFamily="34" charset="0"/>
              </a:rPr>
              <a:t>Li et.al 2003</a:t>
            </a:r>
            <a:r>
              <a:rPr lang="zh-CN" altLang="en-US" sz="1400" dirty="0">
                <a:cs typeface="Arial" panose="020B0604020202020204" pitchFamily="34" charset="0"/>
              </a:rPr>
              <a:t>）</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81D70A3-C5B6-C637-681C-C929306F398A}"/>
                  </a:ext>
                </a:extLst>
              </p:cNvPr>
              <p:cNvSpPr txBox="1"/>
              <p:nvPr/>
            </p:nvSpPr>
            <p:spPr>
              <a:xfrm>
                <a:off x="1461118" y="6341874"/>
                <a:ext cx="513893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𝐺𝑊𝑃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𝐶𝑂</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×273+</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𝐶𝐻</m:t>
                          </m:r>
                        </m:e>
                        <m:sub>
                          <m:r>
                            <a:rPr lang="en-US" altLang="zh-CN" sz="2400" b="0" i="1" smtClean="0">
                              <a:latin typeface="Cambria Math" panose="02040503050406030204" pitchFamily="18" charset="0"/>
                              <a:ea typeface="Cambria Math" panose="02040503050406030204" pitchFamily="18" charset="0"/>
                            </a:rPr>
                            <m:t>4</m:t>
                          </m:r>
                        </m:sub>
                      </m:sSub>
                      <m:r>
                        <a:rPr lang="en-US" altLang="zh-CN" sz="2400" b="0" i="1" smtClean="0">
                          <a:latin typeface="Cambria Math" panose="02040503050406030204" pitchFamily="18" charset="0"/>
                          <a:ea typeface="Cambria Math" panose="02040503050406030204" pitchFamily="18" charset="0"/>
                        </a:rPr>
                        <m:t>×27</m:t>
                      </m:r>
                    </m:oMath>
                  </m:oMathPara>
                </a14:m>
                <a:endParaRPr lang="zh-CN" altLang="en-US" sz="2400" dirty="0">
                  <a:latin typeface="Arial" panose="020B0604020202020204" pitchFamily="34" charset="0"/>
                  <a:cs typeface="Arial" panose="020B0604020202020204" pitchFamily="34" charset="0"/>
                </a:endParaRPr>
              </a:p>
            </p:txBody>
          </p:sp>
        </mc:Choice>
        <mc:Fallback xmlns="">
          <p:sp>
            <p:nvSpPr>
              <p:cNvPr id="43" name="文本框 42">
                <a:extLst>
                  <a:ext uri="{FF2B5EF4-FFF2-40B4-BE49-F238E27FC236}">
                    <a16:creationId xmlns:a16="http://schemas.microsoft.com/office/drawing/2014/main" id="{381D70A3-C5B6-C637-681C-C929306F398A}"/>
                  </a:ext>
                </a:extLst>
              </p:cNvPr>
              <p:cNvSpPr txBox="1">
                <a:spLocks noRot="1" noChangeAspect="1" noMove="1" noResize="1" noEditPoints="1" noAdjustHandles="1" noChangeArrowheads="1" noChangeShapeType="1" noTextEdit="1"/>
              </p:cNvSpPr>
              <p:nvPr/>
            </p:nvSpPr>
            <p:spPr>
              <a:xfrm>
                <a:off x="1461118" y="6341874"/>
                <a:ext cx="5138938" cy="369332"/>
              </a:xfrm>
              <a:prstGeom prst="rect">
                <a:avLst/>
              </a:prstGeom>
              <a:blipFill>
                <a:blip r:embed="rId4"/>
                <a:stretch>
                  <a:fillRect l="-237" r="-237"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764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11545282" cy="792351"/>
            <a:chOff x="395536" y="391"/>
            <a:chExt cx="8658960"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8379432"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Method - Model Validation and Parameterization</a:t>
              </a:r>
            </a:p>
          </p:txBody>
        </p:sp>
      </p:grpSp>
      <p:sp>
        <p:nvSpPr>
          <p:cNvPr id="2" name="文本框 4">
            <a:extLst>
              <a:ext uri="{FF2B5EF4-FFF2-40B4-BE49-F238E27FC236}">
                <a16:creationId xmlns:a16="http://schemas.microsoft.com/office/drawing/2014/main" id="{947D363D-34CD-C8B1-D7D9-72BAF7B2AC07}"/>
              </a:ext>
            </a:extLst>
          </p:cNvPr>
          <p:cNvSpPr txBox="1">
            <a:spLocks noChangeArrowheads="1"/>
          </p:cNvSpPr>
          <p:nvPr/>
        </p:nvSpPr>
        <p:spPr bwMode="auto">
          <a:xfrm>
            <a:off x="349350" y="932214"/>
            <a:ext cx="2173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u"/>
            </a:pPr>
            <a:r>
              <a:rPr lang="en-US" altLang="zh-CN" sz="2400" b="1" dirty="0">
                <a:solidFill>
                  <a:srgbClr val="42588E"/>
                </a:solidFill>
                <a:cs typeface="Arial" panose="020B0604020202020204" pitchFamily="34" charset="0"/>
              </a:rPr>
              <a:t>Workflow</a:t>
            </a:r>
            <a:r>
              <a:rPr lang="zh-CN" altLang="en-US" sz="2400" b="1" dirty="0">
                <a:solidFill>
                  <a:srgbClr val="42588E"/>
                </a:solidFill>
                <a:cs typeface="Arial" panose="020B0604020202020204" pitchFamily="34" charset="0"/>
              </a:rPr>
              <a:t>：</a:t>
            </a:r>
          </a:p>
        </p:txBody>
      </p:sp>
      <p:grpSp>
        <p:nvGrpSpPr>
          <p:cNvPr id="3" name="Group 2">
            <a:extLst>
              <a:ext uri="{FF2B5EF4-FFF2-40B4-BE49-F238E27FC236}">
                <a16:creationId xmlns:a16="http://schemas.microsoft.com/office/drawing/2014/main" id="{9D7E05FE-80D5-A572-3F39-0519E091FA14}"/>
              </a:ext>
            </a:extLst>
          </p:cNvPr>
          <p:cNvGrpSpPr/>
          <p:nvPr/>
        </p:nvGrpSpPr>
        <p:grpSpPr>
          <a:xfrm>
            <a:off x="1844991" y="1380880"/>
            <a:ext cx="9918607" cy="4784423"/>
            <a:chOff x="1844991" y="1380880"/>
            <a:chExt cx="9918607" cy="4784423"/>
          </a:xfrm>
        </p:grpSpPr>
        <p:sp>
          <p:nvSpPr>
            <p:cNvPr id="18" name="AutoShape 3">
              <a:extLst>
                <a:ext uri="{FF2B5EF4-FFF2-40B4-BE49-F238E27FC236}">
                  <a16:creationId xmlns:a16="http://schemas.microsoft.com/office/drawing/2014/main" id="{A33D8930-D4AD-CF86-E123-7878FD4B7C9F}"/>
                </a:ext>
              </a:extLst>
            </p:cNvPr>
            <p:cNvSpPr>
              <a:spLocks noChangeAspect="1" noChangeArrowheads="1" noTextEdit="1"/>
            </p:cNvSpPr>
            <p:nvPr/>
          </p:nvSpPr>
          <p:spPr bwMode="auto">
            <a:xfrm>
              <a:off x="2248073" y="1981225"/>
              <a:ext cx="4919662"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
              <a:extLst>
                <a:ext uri="{FF2B5EF4-FFF2-40B4-BE49-F238E27FC236}">
                  <a16:creationId xmlns:a16="http://schemas.microsoft.com/office/drawing/2014/main" id="{80B1E8EF-3E02-B091-9295-F21F5729E6D3}"/>
                </a:ext>
              </a:extLst>
            </p:cNvPr>
            <p:cNvSpPr>
              <a:spLocks/>
            </p:cNvSpPr>
            <p:nvPr/>
          </p:nvSpPr>
          <p:spPr bwMode="auto">
            <a:xfrm>
              <a:off x="2719560" y="3246463"/>
              <a:ext cx="1292225" cy="646113"/>
            </a:xfrm>
            <a:custGeom>
              <a:avLst/>
              <a:gdLst>
                <a:gd name="T0" fmla="*/ 407 w 814"/>
                <a:gd name="T1" fmla="*/ 407 h 407"/>
                <a:gd name="T2" fmla="*/ 814 w 814"/>
                <a:gd name="T3" fmla="*/ 203 h 407"/>
                <a:gd name="T4" fmla="*/ 407 w 814"/>
                <a:gd name="T5" fmla="*/ 0 h 407"/>
                <a:gd name="T6" fmla="*/ 0 w 814"/>
                <a:gd name="T7" fmla="*/ 203 h 407"/>
                <a:gd name="T8" fmla="*/ 407 w 814"/>
                <a:gd name="T9" fmla="*/ 407 h 407"/>
              </a:gdLst>
              <a:ahLst/>
              <a:cxnLst>
                <a:cxn ang="0">
                  <a:pos x="T0" y="T1"/>
                </a:cxn>
                <a:cxn ang="0">
                  <a:pos x="T2" y="T3"/>
                </a:cxn>
                <a:cxn ang="0">
                  <a:pos x="T4" y="T5"/>
                </a:cxn>
                <a:cxn ang="0">
                  <a:pos x="T6" y="T7"/>
                </a:cxn>
                <a:cxn ang="0">
                  <a:pos x="T8" y="T9"/>
                </a:cxn>
              </a:cxnLst>
              <a:rect l="0" t="0" r="r" b="b"/>
              <a:pathLst>
                <a:path w="814" h="407">
                  <a:moveTo>
                    <a:pt x="407" y="407"/>
                  </a:moveTo>
                  <a:lnTo>
                    <a:pt x="814" y="203"/>
                  </a:lnTo>
                  <a:lnTo>
                    <a:pt x="407" y="0"/>
                  </a:lnTo>
                  <a:lnTo>
                    <a:pt x="0" y="203"/>
                  </a:lnTo>
                  <a:lnTo>
                    <a:pt x="407" y="407"/>
                  </a:lnTo>
                  <a:close/>
                </a:path>
              </a:pathLst>
            </a:custGeom>
            <a:solidFill>
              <a:srgbClr val="9DBB61"/>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21" name="Rectangle 7">
              <a:extLst>
                <a:ext uri="{FF2B5EF4-FFF2-40B4-BE49-F238E27FC236}">
                  <a16:creationId xmlns:a16="http://schemas.microsoft.com/office/drawing/2014/main" id="{4CA93123-B3BA-BB1C-20C4-8152985C3DC5}"/>
                </a:ext>
              </a:extLst>
            </p:cNvPr>
            <p:cNvSpPr>
              <a:spLocks noChangeArrowheads="1"/>
            </p:cNvSpPr>
            <p:nvPr/>
          </p:nvSpPr>
          <p:spPr bwMode="auto">
            <a:xfrm>
              <a:off x="3042842" y="3447126"/>
              <a:ext cx="6668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cs typeface="Arial" panose="020B0604020202020204" pitchFamily="34" charset="0"/>
                </a:rPr>
                <a:t>DNDC</a:t>
              </a:r>
              <a:endParaRPr kumimoji="0" lang="zh-CN" altLang="zh-CN" sz="2000" b="0" i="0" u="none" strike="noStrike" cap="none" normalizeH="0" baseline="0" dirty="0">
                <a:ln>
                  <a:noFill/>
                </a:ln>
                <a:solidFill>
                  <a:schemeClr val="tx1"/>
                </a:solidFill>
                <a:effectLst/>
                <a:cs typeface="Arial" panose="020B0604020202020204" pitchFamily="34" charset="0"/>
              </a:endParaRPr>
            </a:p>
          </p:txBody>
        </p:sp>
        <p:sp>
          <p:nvSpPr>
            <p:cNvPr id="24" name="Rectangle 10">
              <a:extLst>
                <a:ext uri="{FF2B5EF4-FFF2-40B4-BE49-F238E27FC236}">
                  <a16:creationId xmlns:a16="http://schemas.microsoft.com/office/drawing/2014/main" id="{029C40F2-F5D0-95FD-E047-BF709FFBDB9E}"/>
                </a:ext>
              </a:extLst>
            </p:cNvPr>
            <p:cNvSpPr>
              <a:spLocks noChangeArrowheads="1"/>
            </p:cNvSpPr>
            <p:nvPr/>
          </p:nvSpPr>
          <p:spPr bwMode="auto">
            <a:xfrm>
              <a:off x="5005560" y="2684488"/>
              <a:ext cx="1716087" cy="457200"/>
            </a:xfrm>
            <a:prstGeom prst="rect">
              <a:avLst/>
            </a:prstGeom>
            <a:solidFill>
              <a:srgbClr val="DBEEF3"/>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25" name="Rectangle 11">
              <a:extLst>
                <a:ext uri="{FF2B5EF4-FFF2-40B4-BE49-F238E27FC236}">
                  <a16:creationId xmlns:a16="http://schemas.microsoft.com/office/drawing/2014/main" id="{A975B209-5E38-461E-35F6-0A78E7F5CF28}"/>
                </a:ext>
              </a:extLst>
            </p:cNvPr>
            <p:cNvSpPr>
              <a:spLocks noChangeArrowheads="1"/>
            </p:cNvSpPr>
            <p:nvPr/>
          </p:nvSpPr>
          <p:spPr bwMode="auto">
            <a:xfrm>
              <a:off x="5015880" y="2682070"/>
              <a:ext cx="165734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Measured data from field</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26" name="Rectangle 12">
              <a:extLst>
                <a:ext uri="{FF2B5EF4-FFF2-40B4-BE49-F238E27FC236}">
                  <a16:creationId xmlns:a16="http://schemas.microsoft.com/office/drawing/2014/main" id="{1FBE9B4E-2B42-9ADC-4483-C10A15DC4F8B}"/>
                </a:ext>
              </a:extLst>
            </p:cNvPr>
            <p:cNvSpPr>
              <a:spLocks noChangeArrowheads="1"/>
            </p:cNvSpPr>
            <p:nvPr/>
          </p:nvSpPr>
          <p:spPr bwMode="auto">
            <a:xfrm>
              <a:off x="5005561" y="2084413"/>
              <a:ext cx="677862" cy="455613"/>
            </a:xfrm>
            <a:prstGeom prst="rect">
              <a:avLst/>
            </a:prstGeom>
            <a:solidFill>
              <a:srgbClr val="DBE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27" name="Rectangle 13">
              <a:extLst>
                <a:ext uri="{FF2B5EF4-FFF2-40B4-BE49-F238E27FC236}">
                  <a16:creationId xmlns:a16="http://schemas.microsoft.com/office/drawing/2014/main" id="{61C522C2-07B7-3872-A392-BBFC2A4795FB}"/>
                </a:ext>
              </a:extLst>
            </p:cNvPr>
            <p:cNvSpPr>
              <a:spLocks noChangeArrowheads="1"/>
            </p:cNvSpPr>
            <p:nvPr/>
          </p:nvSpPr>
          <p:spPr bwMode="auto">
            <a:xfrm>
              <a:off x="5005561" y="2084413"/>
              <a:ext cx="677862" cy="455613"/>
            </a:xfrm>
            <a:prstGeom prst="rect">
              <a:avLst/>
            </a:prstGeom>
            <a:noFill/>
            <a:ln w="206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28" name="Rectangle 14">
              <a:extLst>
                <a:ext uri="{FF2B5EF4-FFF2-40B4-BE49-F238E27FC236}">
                  <a16:creationId xmlns:a16="http://schemas.microsoft.com/office/drawing/2014/main" id="{B7EAC207-7DF0-EFB2-801D-461E9ACB0943}"/>
                </a:ext>
              </a:extLst>
            </p:cNvPr>
            <p:cNvSpPr>
              <a:spLocks noChangeArrowheads="1"/>
            </p:cNvSpPr>
            <p:nvPr/>
          </p:nvSpPr>
          <p:spPr bwMode="auto">
            <a:xfrm>
              <a:off x="5114157" y="2166963"/>
              <a:ext cx="5037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cs typeface="Arial" panose="020B0604020202020204" pitchFamily="34" charset="0"/>
                </a:rPr>
                <a:t>Yield </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30" name="Rectangle 16">
              <a:extLst>
                <a:ext uri="{FF2B5EF4-FFF2-40B4-BE49-F238E27FC236}">
                  <a16:creationId xmlns:a16="http://schemas.microsoft.com/office/drawing/2014/main" id="{D8EBA896-E0F2-B000-8109-AF5145ABCC22}"/>
                </a:ext>
              </a:extLst>
            </p:cNvPr>
            <p:cNvSpPr>
              <a:spLocks noChangeArrowheads="1"/>
            </p:cNvSpPr>
            <p:nvPr/>
          </p:nvSpPr>
          <p:spPr bwMode="auto">
            <a:xfrm>
              <a:off x="2715369" y="1998014"/>
              <a:ext cx="1292225" cy="455613"/>
            </a:xfrm>
            <a:prstGeom prst="rect">
              <a:avLst/>
            </a:prstGeom>
            <a:solidFill>
              <a:srgbClr val="FFF2CC"/>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31" name="Rectangle 17">
              <a:extLst>
                <a:ext uri="{FF2B5EF4-FFF2-40B4-BE49-F238E27FC236}">
                  <a16:creationId xmlns:a16="http://schemas.microsoft.com/office/drawing/2014/main" id="{0F7652EA-7D30-CF14-01AE-74B37B681257}"/>
                </a:ext>
              </a:extLst>
            </p:cNvPr>
            <p:cNvSpPr>
              <a:spLocks noChangeArrowheads="1"/>
            </p:cNvSpPr>
            <p:nvPr/>
          </p:nvSpPr>
          <p:spPr bwMode="auto">
            <a:xfrm>
              <a:off x="2641550" y="2010377"/>
              <a:ext cx="14398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Modified model parameters</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32" name="Line 18">
              <a:extLst>
                <a:ext uri="{FF2B5EF4-FFF2-40B4-BE49-F238E27FC236}">
                  <a16:creationId xmlns:a16="http://schemas.microsoft.com/office/drawing/2014/main" id="{ECFBA952-3E12-7BFE-5845-1BA40709E811}"/>
                </a:ext>
              </a:extLst>
            </p:cNvPr>
            <p:cNvSpPr>
              <a:spLocks noChangeShapeType="1"/>
            </p:cNvSpPr>
            <p:nvPr/>
          </p:nvSpPr>
          <p:spPr bwMode="auto">
            <a:xfrm>
              <a:off x="3365673" y="2462238"/>
              <a:ext cx="0" cy="784225"/>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33" name="Freeform 19">
              <a:extLst>
                <a:ext uri="{FF2B5EF4-FFF2-40B4-BE49-F238E27FC236}">
                  <a16:creationId xmlns:a16="http://schemas.microsoft.com/office/drawing/2014/main" id="{45FF6A0A-129B-4CD2-319F-2734A70924F0}"/>
                </a:ext>
              </a:extLst>
            </p:cNvPr>
            <p:cNvSpPr>
              <a:spLocks/>
            </p:cNvSpPr>
            <p:nvPr/>
          </p:nvSpPr>
          <p:spPr bwMode="auto">
            <a:xfrm>
              <a:off x="4137198" y="2313013"/>
              <a:ext cx="868362" cy="600075"/>
            </a:xfrm>
            <a:custGeom>
              <a:avLst/>
              <a:gdLst>
                <a:gd name="T0" fmla="*/ 547 w 547"/>
                <a:gd name="T1" fmla="*/ 378 h 378"/>
                <a:gd name="T2" fmla="*/ 0 w 547"/>
                <a:gd name="T3" fmla="*/ 378 h 378"/>
                <a:gd name="T4" fmla="*/ 0 w 547"/>
                <a:gd name="T5" fmla="*/ 0 h 378"/>
                <a:gd name="T6" fmla="*/ 547 w 547"/>
                <a:gd name="T7" fmla="*/ 0 h 378"/>
              </a:gdLst>
              <a:ahLst/>
              <a:cxnLst>
                <a:cxn ang="0">
                  <a:pos x="T0" y="T1"/>
                </a:cxn>
                <a:cxn ang="0">
                  <a:pos x="T2" y="T3"/>
                </a:cxn>
                <a:cxn ang="0">
                  <a:pos x="T4" y="T5"/>
                </a:cxn>
                <a:cxn ang="0">
                  <a:pos x="T6" y="T7"/>
                </a:cxn>
              </a:cxnLst>
              <a:rect l="0" t="0" r="r" b="b"/>
              <a:pathLst>
                <a:path w="547" h="378">
                  <a:moveTo>
                    <a:pt x="547" y="378"/>
                  </a:moveTo>
                  <a:lnTo>
                    <a:pt x="0" y="378"/>
                  </a:lnTo>
                  <a:lnTo>
                    <a:pt x="0" y="0"/>
                  </a:lnTo>
                  <a:lnTo>
                    <a:pt x="547" y="0"/>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34" name="Line 20">
              <a:extLst>
                <a:ext uri="{FF2B5EF4-FFF2-40B4-BE49-F238E27FC236}">
                  <a16:creationId xmlns:a16="http://schemas.microsoft.com/office/drawing/2014/main" id="{C467B23C-139F-8456-8230-D0CF7F7D6B24}"/>
                </a:ext>
              </a:extLst>
            </p:cNvPr>
            <p:cNvSpPr>
              <a:spLocks noChangeShapeType="1"/>
            </p:cNvSpPr>
            <p:nvPr/>
          </p:nvSpPr>
          <p:spPr bwMode="auto">
            <a:xfrm flipH="1">
              <a:off x="3456160" y="2782913"/>
              <a:ext cx="681037"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43" name="Freeform 21">
              <a:extLst>
                <a:ext uri="{FF2B5EF4-FFF2-40B4-BE49-F238E27FC236}">
                  <a16:creationId xmlns:a16="http://schemas.microsoft.com/office/drawing/2014/main" id="{81B4D4AA-D7A8-183C-A3CB-17CDF82011CE}"/>
                </a:ext>
              </a:extLst>
            </p:cNvPr>
            <p:cNvSpPr>
              <a:spLocks/>
            </p:cNvSpPr>
            <p:nvPr/>
          </p:nvSpPr>
          <p:spPr bwMode="auto">
            <a:xfrm>
              <a:off x="3365673" y="2732113"/>
              <a:ext cx="103187" cy="103188"/>
            </a:xfrm>
            <a:custGeom>
              <a:avLst/>
              <a:gdLst>
                <a:gd name="T0" fmla="*/ 65 w 65"/>
                <a:gd name="T1" fmla="*/ 65 h 65"/>
                <a:gd name="T2" fmla="*/ 0 w 65"/>
                <a:gd name="T3" fmla="*/ 32 h 65"/>
                <a:gd name="T4" fmla="*/ 65 w 65"/>
                <a:gd name="T5" fmla="*/ 0 h 65"/>
                <a:gd name="T6" fmla="*/ 65 w 65"/>
                <a:gd name="T7" fmla="*/ 65 h 65"/>
              </a:gdLst>
              <a:ahLst/>
              <a:cxnLst>
                <a:cxn ang="0">
                  <a:pos x="T0" y="T1"/>
                </a:cxn>
                <a:cxn ang="0">
                  <a:pos x="T2" y="T3"/>
                </a:cxn>
                <a:cxn ang="0">
                  <a:pos x="T4" y="T5"/>
                </a:cxn>
                <a:cxn ang="0">
                  <a:pos x="T6" y="T7"/>
                </a:cxn>
              </a:cxnLst>
              <a:rect l="0" t="0" r="r" b="b"/>
              <a:pathLst>
                <a:path w="65" h="65">
                  <a:moveTo>
                    <a:pt x="65" y="65"/>
                  </a:moveTo>
                  <a:lnTo>
                    <a:pt x="0" y="32"/>
                  </a:lnTo>
                  <a:lnTo>
                    <a:pt x="65" y="0"/>
                  </a:lnTo>
                  <a:lnTo>
                    <a:pt x="65"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44" name="Rectangle 22">
              <a:extLst>
                <a:ext uri="{FF2B5EF4-FFF2-40B4-BE49-F238E27FC236}">
                  <a16:creationId xmlns:a16="http://schemas.microsoft.com/office/drawing/2014/main" id="{F342A685-7EAA-ADB8-65C0-1B22A3BB8291}"/>
                </a:ext>
              </a:extLst>
            </p:cNvPr>
            <p:cNvSpPr>
              <a:spLocks noChangeArrowheads="1"/>
            </p:cNvSpPr>
            <p:nvPr/>
          </p:nvSpPr>
          <p:spPr bwMode="auto">
            <a:xfrm>
              <a:off x="4511824" y="2673756"/>
              <a:ext cx="421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sites</a:t>
              </a:r>
              <a:endParaRPr kumimoji="0" lang="zh-CN" altLang="zh-CN" sz="1800" b="0" i="0" u="none" strike="noStrike" cap="none" normalizeH="0" baseline="0" dirty="0">
                <a:ln>
                  <a:noFill/>
                </a:ln>
                <a:solidFill>
                  <a:schemeClr val="tx1"/>
                </a:solidFill>
                <a:effectLst/>
                <a:cs typeface="Arial" panose="020B0604020202020204" pitchFamily="34" charset="0"/>
              </a:endParaRPr>
            </a:p>
          </p:txBody>
        </p:sp>
        <p:sp>
          <p:nvSpPr>
            <p:cNvPr id="45" name="Rectangle 23">
              <a:extLst>
                <a:ext uri="{FF2B5EF4-FFF2-40B4-BE49-F238E27FC236}">
                  <a16:creationId xmlns:a16="http://schemas.microsoft.com/office/drawing/2014/main" id="{A13E8069-9AAD-195E-35C5-CCA615892D0C}"/>
                </a:ext>
              </a:extLst>
            </p:cNvPr>
            <p:cNvSpPr>
              <a:spLocks noChangeArrowheads="1"/>
            </p:cNvSpPr>
            <p:nvPr/>
          </p:nvSpPr>
          <p:spPr bwMode="auto">
            <a:xfrm>
              <a:off x="4344465" y="2031301"/>
              <a:ext cx="5690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region</a:t>
              </a:r>
              <a:endParaRPr kumimoji="0" lang="zh-CN" altLang="zh-CN" sz="1800" b="0" i="0" u="none" strike="noStrike" cap="none" normalizeH="0" baseline="0" dirty="0">
                <a:ln>
                  <a:noFill/>
                </a:ln>
                <a:solidFill>
                  <a:schemeClr val="tx1"/>
                </a:solidFill>
                <a:effectLst/>
                <a:cs typeface="Arial" panose="020B0604020202020204" pitchFamily="34" charset="0"/>
              </a:endParaRPr>
            </a:p>
          </p:txBody>
        </p:sp>
        <p:sp>
          <p:nvSpPr>
            <p:cNvPr id="46" name="Freeform 24">
              <a:extLst>
                <a:ext uri="{FF2B5EF4-FFF2-40B4-BE49-F238E27FC236}">
                  <a16:creationId xmlns:a16="http://schemas.microsoft.com/office/drawing/2014/main" id="{BA68E907-D74E-0110-1675-52DA2BC4A69A}"/>
                </a:ext>
              </a:extLst>
            </p:cNvPr>
            <p:cNvSpPr>
              <a:spLocks/>
            </p:cNvSpPr>
            <p:nvPr/>
          </p:nvSpPr>
          <p:spPr bwMode="auto">
            <a:xfrm>
              <a:off x="2270298" y="2235225"/>
              <a:ext cx="449262" cy="1333500"/>
            </a:xfrm>
            <a:custGeom>
              <a:avLst/>
              <a:gdLst>
                <a:gd name="T0" fmla="*/ 283 w 283"/>
                <a:gd name="T1" fmla="*/ 840 h 840"/>
                <a:gd name="T2" fmla="*/ 0 w 283"/>
                <a:gd name="T3" fmla="*/ 840 h 840"/>
                <a:gd name="T4" fmla="*/ 0 w 283"/>
                <a:gd name="T5" fmla="*/ 0 h 840"/>
                <a:gd name="T6" fmla="*/ 227 w 283"/>
                <a:gd name="T7" fmla="*/ 0 h 840"/>
              </a:gdLst>
              <a:ahLst/>
              <a:cxnLst>
                <a:cxn ang="0">
                  <a:pos x="T0" y="T1"/>
                </a:cxn>
                <a:cxn ang="0">
                  <a:pos x="T2" y="T3"/>
                </a:cxn>
                <a:cxn ang="0">
                  <a:pos x="T4" y="T5"/>
                </a:cxn>
                <a:cxn ang="0">
                  <a:pos x="T6" y="T7"/>
                </a:cxn>
              </a:cxnLst>
              <a:rect l="0" t="0" r="r" b="b"/>
              <a:pathLst>
                <a:path w="283" h="840">
                  <a:moveTo>
                    <a:pt x="283" y="840"/>
                  </a:moveTo>
                  <a:lnTo>
                    <a:pt x="0" y="840"/>
                  </a:lnTo>
                  <a:lnTo>
                    <a:pt x="0" y="0"/>
                  </a:lnTo>
                  <a:lnTo>
                    <a:pt x="227" y="0"/>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47" name="Freeform 25">
              <a:extLst>
                <a:ext uri="{FF2B5EF4-FFF2-40B4-BE49-F238E27FC236}">
                  <a16:creationId xmlns:a16="http://schemas.microsoft.com/office/drawing/2014/main" id="{A5A3B985-B568-8AD4-2E7E-20F711440DD3}"/>
                </a:ext>
              </a:extLst>
            </p:cNvPr>
            <p:cNvSpPr>
              <a:spLocks/>
            </p:cNvSpPr>
            <p:nvPr/>
          </p:nvSpPr>
          <p:spPr bwMode="auto">
            <a:xfrm>
              <a:off x="2617960" y="2184425"/>
              <a:ext cx="101600" cy="101600"/>
            </a:xfrm>
            <a:custGeom>
              <a:avLst/>
              <a:gdLst>
                <a:gd name="T0" fmla="*/ 0 w 64"/>
                <a:gd name="T1" fmla="*/ 0 h 64"/>
                <a:gd name="T2" fmla="*/ 64 w 64"/>
                <a:gd name="T3" fmla="*/ 32 h 64"/>
                <a:gd name="T4" fmla="*/ 0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64" y="32"/>
                  </a:lnTo>
                  <a:lnTo>
                    <a:pt x="0"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49" name="Rectangle 27">
              <a:extLst>
                <a:ext uri="{FF2B5EF4-FFF2-40B4-BE49-F238E27FC236}">
                  <a16:creationId xmlns:a16="http://schemas.microsoft.com/office/drawing/2014/main" id="{D01FB743-9D0A-6A82-B89C-F901F4929EE0}"/>
                </a:ext>
              </a:extLst>
            </p:cNvPr>
            <p:cNvSpPr>
              <a:spLocks noChangeArrowheads="1"/>
            </p:cNvSpPr>
            <p:nvPr/>
          </p:nvSpPr>
          <p:spPr bwMode="auto">
            <a:xfrm>
              <a:off x="2419523" y="4292625"/>
              <a:ext cx="1893887" cy="582613"/>
            </a:xfrm>
            <a:prstGeom prst="rect">
              <a:avLst/>
            </a:prstGeom>
            <a:solidFill>
              <a:srgbClr val="DBEEF3"/>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52" name="Line 30">
              <a:extLst>
                <a:ext uri="{FF2B5EF4-FFF2-40B4-BE49-F238E27FC236}">
                  <a16:creationId xmlns:a16="http://schemas.microsoft.com/office/drawing/2014/main" id="{F4B57ADF-3F5C-DE6D-0E7D-CB582B0888C1}"/>
                </a:ext>
              </a:extLst>
            </p:cNvPr>
            <p:cNvSpPr>
              <a:spLocks noChangeShapeType="1"/>
            </p:cNvSpPr>
            <p:nvPr/>
          </p:nvSpPr>
          <p:spPr bwMode="auto">
            <a:xfrm>
              <a:off x="3365673" y="3892575"/>
              <a:ext cx="0" cy="31115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53" name="Freeform 31">
              <a:extLst>
                <a:ext uri="{FF2B5EF4-FFF2-40B4-BE49-F238E27FC236}">
                  <a16:creationId xmlns:a16="http://schemas.microsoft.com/office/drawing/2014/main" id="{3D8D08C4-5B32-5D0E-D2D3-6D4689BD91A7}"/>
                </a:ext>
              </a:extLst>
            </p:cNvPr>
            <p:cNvSpPr>
              <a:spLocks/>
            </p:cNvSpPr>
            <p:nvPr/>
          </p:nvSpPr>
          <p:spPr bwMode="auto">
            <a:xfrm>
              <a:off x="3314873" y="4189438"/>
              <a:ext cx="103187" cy="103188"/>
            </a:xfrm>
            <a:custGeom>
              <a:avLst/>
              <a:gdLst>
                <a:gd name="T0" fmla="*/ 65 w 65"/>
                <a:gd name="T1" fmla="*/ 0 h 65"/>
                <a:gd name="T2" fmla="*/ 32 w 65"/>
                <a:gd name="T3" fmla="*/ 65 h 65"/>
                <a:gd name="T4" fmla="*/ 0 w 65"/>
                <a:gd name="T5" fmla="*/ 0 h 65"/>
                <a:gd name="T6" fmla="*/ 65 w 65"/>
                <a:gd name="T7" fmla="*/ 0 h 65"/>
              </a:gdLst>
              <a:ahLst/>
              <a:cxnLst>
                <a:cxn ang="0">
                  <a:pos x="T0" y="T1"/>
                </a:cxn>
                <a:cxn ang="0">
                  <a:pos x="T2" y="T3"/>
                </a:cxn>
                <a:cxn ang="0">
                  <a:pos x="T4" y="T5"/>
                </a:cxn>
                <a:cxn ang="0">
                  <a:pos x="T6" y="T7"/>
                </a:cxn>
              </a:cxnLst>
              <a:rect l="0" t="0" r="r" b="b"/>
              <a:pathLst>
                <a:path w="65" h="65">
                  <a:moveTo>
                    <a:pt x="65" y="0"/>
                  </a:moveTo>
                  <a:lnTo>
                    <a:pt x="32" y="65"/>
                  </a:lnTo>
                  <a:lnTo>
                    <a:pt x="0"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55" name="Rectangle 33">
              <a:extLst>
                <a:ext uri="{FF2B5EF4-FFF2-40B4-BE49-F238E27FC236}">
                  <a16:creationId xmlns:a16="http://schemas.microsoft.com/office/drawing/2014/main" id="{E1B80EEC-7D83-91B7-44DC-0B4C56F678A9}"/>
                </a:ext>
              </a:extLst>
            </p:cNvPr>
            <p:cNvSpPr>
              <a:spLocks noChangeArrowheads="1"/>
            </p:cNvSpPr>
            <p:nvPr/>
          </p:nvSpPr>
          <p:spPr bwMode="auto">
            <a:xfrm>
              <a:off x="5394498" y="4114825"/>
              <a:ext cx="1716087" cy="455613"/>
            </a:xfrm>
            <a:prstGeom prst="rect">
              <a:avLst/>
            </a:prstGeom>
            <a:solidFill>
              <a:srgbClr val="EBF1DF"/>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56" name="Rectangle 34">
              <a:extLst>
                <a:ext uri="{FF2B5EF4-FFF2-40B4-BE49-F238E27FC236}">
                  <a16:creationId xmlns:a16="http://schemas.microsoft.com/office/drawing/2014/main" id="{9BAEA35D-B230-803A-7D96-AA37F5D4E209}"/>
                </a:ext>
              </a:extLst>
            </p:cNvPr>
            <p:cNvSpPr>
              <a:spLocks noChangeArrowheads="1"/>
            </p:cNvSpPr>
            <p:nvPr/>
          </p:nvSpPr>
          <p:spPr bwMode="auto">
            <a:xfrm>
              <a:off x="5505424" y="4239839"/>
              <a:ext cx="15052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cs typeface="Arial" panose="020B0604020202020204" pitchFamily="34" charset="0"/>
                </a:rPr>
                <a:t>Soil temperature</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58" name="Rectangle 36">
              <a:extLst>
                <a:ext uri="{FF2B5EF4-FFF2-40B4-BE49-F238E27FC236}">
                  <a16:creationId xmlns:a16="http://schemas.microsoft.com/office/drawing/2014/main" id="{9676E915-68D8-5DB9-737A-E3CDDC6E5917}"/>
                </a:ext>
              </a:extLst>
            </p:cNvPr>
            <p:cNvSpPr>
              <a:spLocks noChangeArrowheads="1"/>
            </p:cNvSpPr>
            <p:nvPr/>
          </p:nvSpPr>
          <p:spPr bwMode="auto">
            <a:xfrm>
              <a:off x="5394498" y="3473475"/>
              <a:ext cx="1716087" cy="581025"/>
            </a:xfrm>
            <a:prstGeom prst="rect">
              <a:avLst/>
            </a:prstGeom>
            <a:solidFill>
              <a:srgbClr val="EBF1DF"/>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600" dirty="0">
                <a:latin typeface="Arial" panose="020B0604020202020204" pitchFamily="34" charset="0"/>
                <a:cs typeface="Arial" panose="020B0604020202020204" pitchFamily="34" charset="0"/>
              </a:endParaRPr>
            </a:p>
          </p:txBody>
        </p:sp>
        <p:sp>
          <p:nvSpPr>
            <p:cNvPr id="67" name="Freeform 45">
              <a:extLst>
                <a:ext uri="{FF2B5EF4-FFF2-40B4-BE49-F238E27FC236}">
                  <a16:creationId xmlns:a16="http://schemas.microsoft.com/office/drawing/2014/main" id="{E1AE8E12-5B3C-77C4-1BF8-395986BD30CE}"/>
                </a:ext>
              </a:extLst>
            </p:cNvPr>
            <p:cNvSpPr>
              <a:spLocks/>
            </p:cNvSpPr>
            <p:nvPr/>
          </p:nvSpPr>
          <p:spPr bwMode="auto">
            <a:xfrm>
              <a:off x="5251623" y="3141688"/>
              <a:ext cx="1470025" cy="1200150"/>
            </a:xfrm>
            <a:custGeom>
              <a:avLst/>
              <a:gdLst>
                <a:gd name="T0" fmla="*/ 926 w 926"/>
                <a:gd name="T1" fmla="*/ 0 h 756"/>
                <a:gd name="T2" fmla="*/ 0 w 926"/>
                <a:gd name="T3" fmla="*/ 0 h 756"/>
                <a:gd name="T4" fmla="*/ 0 w 926"/>
                <a:gd name="T5" fmla="*/ 756 h 756"/>
                <a:gd name="T6" fmla="*/ 90 w 926"/>
                <a:gd name="T7" fmla="*/ 756 h 756"/>
              </a:gdLst>
              <a:ahLst/>
              <a:cxnLst>
                <a:cxn ang="0">
                  <a:pos x="T0" y="T1"/>
                </a:cxn>
                <a:cxn ang="0">
                  <a:pos x="T2" y="T3"/>
                </a:cxn>
                <a:cxn ang="0">
                  <a:pos x="T4" y="T5"/>
                </a:cxn>
                <a:cxn ang="0">
                  <a:pos x="T6" y="T7"/>
                </a:cxn>
              </a:cxnLst>
              <a:rect l="0" t="0" r="r" b="b"/>
              <a:pathLst>
                <a:path w="926" h="756">
                  <a:moveTo>
                    <a:pt x="926" y="0"/>
                  </a:moveTo>
                  <a:lnTo>
                    <a:pt x="0" y="0"/>
                  </a:lnTo>
                  <a:lnTo>
                    <a:pt x="0" y="756"/>
                  </a:lnTo>
                  <a:lnTo>
                    <a:pt x="90" y="756"/>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68" name="Freeform 46">
              <a:extLst>
                <a:ext uri="{FF2B5EF4-FFF2-40B4-BE49-F238E27FC236}">
                  <a16:creationId xmlns:a16="http://schemas.microsoft.com/office/drawing/2014/main" id="{4098E3BE-7442-E3E4-C4CC-8C8F0E5710B5}"/>
                </a:ext>
              </a:extLst>
            </p:cNvPr>
            <p:cNvSpPr>
              <a:spLocks/>
            </p:cNvSpPr>
            <p:nvPr/>
          </p:nvSpPr>
          <p:spPr bwMode="auto">
            <a:xfrm>
              <a:off x="5251623" y="3141688"/>
              <a:ext cx="142875" cy="622300"/>
            </a:xfrm>
            <a:custGeom>
              <a:avLst/>
              <a:gdLst>
                <a:gd name="T0" fmla="*/ 0 w 90"/>
                <a:gd name="T1" fmla="*/ 0 h 392"/>
                <a:gd name="T2" fmla="*/ 0 w 90"/>
                <a:gd name="T3" fmla="*/ 392 h 392"/>
                <a:gd name="T4" fmla="*/ 90 w 90"/>
                <a:gd name="T5" fmla="*/ 392 h 392"/>
              </a:gdLst>
              <a:ahLst/>
              <a:cxnLst>
                <a:cxn ang="0">
                  <a:pos x="T0" y="T1"/>
                </a:cxn>
                <a:cxn ang="0">
                  <a:pos x="T2" y="T3"/>
                </a:cxn>
                <a:cxn ang="0">
                  <a:pos x="T4" y="T5"/>
                </a:cxn>
              </a:cxnLst>
              <a:rect l="0" t="0" r="r" b="b"/>
              <a:pathLst>
                <a:path w="90" h="392">
                  <a:moveTo>
                    <a:pt x="0" y="0"/>
                  </a:moveTo>
                  <a:lnTo>
                    <a:pt x="0" y="392"/>
                  </a:lnTo>
                  <a:lnTo>
                    <a:pt x="90" y="392"/>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70" name="Rectangle 48">
              <a:extLst>
                <a:ext uri="{FF2B5EF4-FFF2-40B4-BE49-F238E27FC236}">
                  <a16:creationId xmlns:a16="http://schemas.microsoft.com/office/drawing/2014/main" id="{489DD5EE-5047-463B-6C88-C5BF86D743E7}"/>
                </a:ext>
              </a:extLst>
            </p:cNvPr>
            <p:cNvSpPr>
              <a:spLocks noChangeArrowheads="1"/>
            </p:cNvSpPr>
            <p:nvPr/>
          </p:nvSpPr>
          <p:spPr bwMode="auto">
            <a:xfrm>
              <a:off x="5394498" y="4630763"/>
              <a:ext cx="1716087" cy="455613"/>
            </a:xfrm>
            <a:prstGeom prst="rect">
              <a:avLst/>
            </a:prstGeom>
            <a:solidFill>
              <a:srgbClr val="EBF1DF"/>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71" name="Rectangle 49">
              <a:extLst>
                <a:ext uri="{FF2B5EF4-FFF2-40B4-BE49-F238E27FC236}">
                  <a16:creationId xmlns:a16="http://schemas.microsoft.com/office/drawing/2014/main" id="{AAE80BAD-8C50-2024-C21A-B23C6C2A1FCF}"/>
                </a:ext>
              </a:extLst>
            </p:cNvPr>
            <p:cNvSpPr>
              <a:spLocks noChangeArrowheads="1"/>
            </p:cNvSpPr>
            <p:nvPr/>
          </p:nvSpPr>
          <p:spPr bwMode="auto">
            <a:xfrm>
              <a:off x="5394498" y="4645246"/>
              <a:ext cx="1716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Biomass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ea typeface="宋体" panose="02010600030101010101" pitchFamily="2" charset="-122"/>
                  <a:cs typeface="Arial" panose="020B0604020202020204" pitchFamily="34" charset="0"/>
                </a:rPr>
                <a:t>of crop parts</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72" name="Freeform 50">
              <a:extLst>
                <a:ext uri="{FF2B5EF4-FFF2-40B4-BE49-F238E27FC236}">
                  <a16:creationId xmlns:a16="http://schemas.microsoft.com/office/drawing/2014/main" id="{946C8D43-1535-2CD6-C339-EF0B3497A992}"/>
                </a:ext>
              </a:extLst>
            </p:cNvPr>
            <p:cNvSpPr>
              <a:spLocks/>
            </p:cNvSpPr>
            <p:nvPr/>
          </p:nvSpPr>
          <p:spPr bwMode="auto">
            <a:xfrm>
              <a:off x="5251623" y="3141688"/>
              <a:ext cx="1470025" cy="1717675"/>
            </a:xfrm>
            <a:custGeom>
              <a:avLst/>
              <a:gdLst>
                <a:gd name="T0" fmla="*/ 926 w 926"/>
                <a:gd name="T1" fmla="*/ 0 h 1082"/>
                <a:gd name="T2" fmla="*/ 0 w 926"/>
                <a:gd name="T3" fmla="*/ 0 h 1082"/>
                <a:gd name="T4" fmla="*/ 0 w 926"/>
                <a:gd name="T5" fmla="*/ 1082 h 1082"/>
                <a:gd name="T6" fmla="*/ 90 w 926"/>
                <a:gd name="T7" fmla="*/ 1082 h 1082"/>
              </a:gdLst>
              <a:ahLst/>
              <a:cxnLst>
                <a:cxn ang="0">
                  <a:pos x="T0" y="T1"/>
                </a:cxn>
                <a:cxn ang="0">
                  <a:pos x="T2" y="T3"/>
                </a:cxn>
                <a:cxn ang="0">
                  <a:pos x="T4" y="T5"/>
                </a:cxn>
                <a:cxn ang="0">
                  <a:pos x="T6" y="T7"/>
                </a:cxn>
              </a:cxnLst>
              <a:rect l="0" t="0" r="r" b="b"/>
              <a:pathLst>
                <a:path w="926" h="1082">
                  <a:moveTo>
                    <a:pt x="926" y="0"/>
                  </a:moveTo>
                  <a:lnTo>
                    <a:pt x="0" y="0"/>
                  </a:lnTo>
                  <a:lnTo>
                    <a:pt x="0" y="1082"/>
                  </a:lnTo>
                  <a:lnTo>
                    <a:pt x="90" y="1082"/>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92321F80-AB67-83B2-C2C9-324F3FB26A44}"/>
                </a:ext>
              </a:extLst>
            </p:cNvPr>
            <p:cNvSpPr txBox="1"/>
            <p:nvPr/>
          </p:nvSpPr>
          <p:spPr>
            <a:xfrm rot="10800000">
              <a:off x="1917621" y="2045491"/>
              <a:ext cx="400110" cy="1712969"/>
            </a:xfrm>
            <a:prstGeom prst="rect">
              <a:avLst/>
            </a:prstGeom>
            <a:noFill/>
          </p:spPr>
          <p:txBody>
            <a:bodyPr vert="eaVert" wrap="none" rtlCol="0">
              <a:spAutoFit/>
            </a:bodyPr>
            <a:lstStyle/>
            <a:p>
              <a:r>
                <a:rPr lang="en-US" altLang="zh-CN" sz="1400" b="0" i="0" dirty="0">
                  <a:solidFill>
                    <a:srgbClr val="333333"/>
                  </a:solidFill>
                  <a:effectLst/>
                  <a:latin typeface="Arial" panose="020B0604020202020204" pitchFamily="34" charset="0"/>
                  <a:cs typeface="Arial" panose="020B0604020202020204" pitchFamily="34" charset="0"/>
                </a:rPr>
                <a:t>Monte Carlo method</a:t>
              </a:r>
              <a:endParaRPr lang="zh-CN" altLang="en-US" sz="1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891DD8E-955C-15C1-FA34-E3A4C6324B80}"/>
                </a:ext>
              </a:extLst>
            </p:cNvPr>
            <p:cNvSpPr txBox="1"/>
            <p:nvPr/>
          </p:nvSpPr>
          <p:spPr>
            <a:xfrm>
              <a:off x="2434072" y="4300848"/>
              <a:ext cx="1881368" cy="584775"/>
            </a:xfrm>
            <a:prstGeom prst="rect">
              <a:avLst/>
            </a:prstGeom>
            <a:noFill/>
          </p:spPr>
          <p:txBody>
            <a:bodyPr wrap="square">
              <a:spAutoFit/>
            </a:bodyPr>
            <a:lstStyle/>
            <a:p>
              <a:pPr algn="ctr"/>
              <a:r>
                <a:rPr lang="en-US" altLang="zh-CN" dirty="0">
                  <a:latin typeface="Arial" panose="020B0604020202020204" pitchFamily="34" charset="0"/>
                  <a:cs typeface="Arial" panose="020B0604020202020204" pitchFamily="34" charset="0"/>
                </a:rPr>
                <a:t>Results</a:t>
              </a:r>
            </a:p>
            <a:p>
              <a:pPr algn="ctr"/>
              <a:r>
                <a:rPr lang="en-US" altLang="zh-CN" sz="1400" dirty="0">
                  <a:latin typeface="Arial" panose="020B0604020202020204" pitchFamily="34" charset="0"/>
                  <a:cs typeface="Arial" panose="020B0604020202020204" pitchFamily="34" charset="0"/>
                </a:rPr>
                <a:t> (Yield, GHG, Water)</a:t>
              </a:r>
              <a:endParaRPr lang="zh-CN" altLang="en-US" sz="1400" dirty="0">
                <a:latin typeface="Arial" panose="020B0604020202020204" pitchFamily="34" charset="0"/>
                <a:cs typeface="Arial" panose="020B0604020202020204" pitchFamily="34" charset="0"/>
              </a:endParaRPr>
            </a:p>
          </p:txBody>
        </p:sp>
        <p:sp>
          <p:nvSpPr>
            <p:cNvPr id="10" name="Rectangle 34">
              <a:extLst>
                <a:ext uri="{FF2B5EF4-FFF2-40B4-BE49-F238E27FC236}">
                  <a16:creationId xmlns:a16="http://schemas.microsoft.com/office/drawing/2014/main" id="{5E5D7B4A-4C4C-C610-88AD-5D3A9AAE553F}"/>
                </a:ext>
              </a:extLst>
            </p:cNvPr>
            <p:cNvSpPr>
              <a:spLocks noChangeArrowheads="1"/>
            </p:cNvSpPr>
            <p:nvPr/>
          </p:nvSpPr>
          <p:spPr bwMode="auto">
            <a:xfrm>
              <a:off x="5635038" y="3535623"/>
              <a:ext cx="13096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cs typeface="Arial" panose="020B0604020202020204" pitchFamily="34" charset="0"/>
                </a:rPr>
                <a:t>CO</a:t>
              </a:r>
              <a:r>
                <a:rPr kumimoji="0" lang="en-US" altLang="zh-CN" sz="1600" b="0" i="0" u="none" strike="noStrike" cap="none" normalizeH="0" baseline="-25000" dirty="0">
                  <a:ln>
                    <a:noFill/>
                  </a:ln>
                  <a:solidFill>
                    <a:schemeClr val="tx1"/>
                  </a:solidFill>
                  <a:effectLst/>
                  <a:cs typeface="Arial" panose="020B0604020202020204" pitchFamily="34" charset="0"/>
                </a:rPr>
                <a:t>2</a:t>
              </a:r>
              <a:r>
                <a:rPr kumimoji="0" lang="en-US" altLang="zh-CN" sz="1600" b="0" i="0" u="none" strike="noStrike" cap="none" normalizeH="0" baseline="0" dirty="0">
                  <a:ln>
                    <a:noFill/>
                  </a:ln>
                  <a:solidFill>
                    <a:schemeClr val="tx1"/>
                  </a:solidFill>
                  <a:effectLst/>
                  <a:cs typeface="Arial" panose="020B0604020202020204" pitchFamily="34" charset="0"/>
                </a:rPr>
                <a:t>,CH</a:t>
              </a:r>
              <a:r>
                <a:rPr kumimoji="0" lang="en-US" altLang="zh-CN" sz="1600" b="0" i="0" u="none" strike="noStrike" cap="none" normalizeH="0" baseline="-25000" dirty="0">
                  <a:ln>
                    <a:noFill/>
                  </a:ln>
                  <a:solidFill>
                    <a:schemeClr val="tx1"/>
                  </a:solidFill>
                  <a:effectLst/>
                  <a:cs typeface="Arial" panose="020B0604020202020204" pitchFamily="34" charset="0"/>
                </a:rPr>
                <a:t>4</a:t>
              </a:r>
              <a:r>
                <a:rPr kumimoji="0" lang="en-US" altLang="zh-CN" sz="1600" b="0" i="0" u="none" strike="noStrike" cap="none" normalizeH="0" baseline="0" dirty="0">
                  <a:ln>
                    <a:noFill/>
                  </a:ln>
                  <a:solidFill>
                    <a:schemeClr val="tx1"/>
                  </a:solidFill>
                  <a:effectLst/>
                  <a:cs typeface="Arial" panose="020B0604020202020204" pitchFamily="34" charset="0"/>
                </a:rPr>
                <a:t>,N</a:t>
              </a:r>
              <a:r>
                <a:rPr kumimoji="0" lang="en-US" altLang="zh-CN" sz="1600" b="0" i="0" u="none" strike="noStrike" cap="none" normalizeH="0" baseline="-25000" dirty="0">
                  <a:ln>
                    <a:noFill/>
                  </a:ln>
                  <a:solidFill>
                    <a:schemeClr val="tx1"/>
                  </a:solidFill>
                  <a:effectLst/>
                  <a:cs typeface="Arial" panose="020B0604020202020204" pitchFamily="34" charset="0"/>
                </a:rPr>
                <a:t>2</a:t>
              </a:r>
              <a:r>
                <a:rPr kumimoji="0" lang="en-US" altLang="zh-CN" sz="1600" b="0" i="0" u="none" strike="noStrike" cap="none" normalizeH="0" baseline="0" dirty="0">
                  <a:ln>
                    <a:noFill/>
                  </a:ln>
                  <a:solidFill>
                    <a:schemeClr val="tx1"/>
                  </a:solidFill>
                  <a:effectLst/>
                  <a:cs typeface="Arial" panose="020B0604020202020204" pitchFamily="34" charset="0"/>
                </a:rPr>
                <a:t>O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cs typeface="Arial" panose="020B0604020202020204" pitchFamily="34" charset="0"/>
                </a:rPr>
                <a:t>flux</a:t>
              </a:r>
              <a:endParaRPr kumimoji="0" lang="zh-CN" altLang="zh-CN" sz="1600" b="0" i="0" u="none" strike="noStrike" cap="none" normalizeH="0" baseline="0" dirty="0">
                <a:ln>
                  <a:noFill/>
                </a:ln>
                <a:solidFill>
                  <a:schemeClr val="tx1"/>
                </a:solidFill>
                <a:effectLst/>
                <a:cs typeface="Arial" panose="020B0604020202020204" pitchFamily="34" charset="0"/>
              </a:endParaRPr>
            </a:p>
          </p:txBody>
        </p:sp>
        <p:sp>
          <p:nvSpPr>
            <p:cNvPr id="17" name="TextBox 16">
              <a:extLst>
                <a:ext uri="{FF2B5EF4-FFF2-40B4-BE49-F238E27FC236}">
                  <a16:creationId xmlns:a16="http://schemas.microsoft.com/office/drawing/2014/main" id="{B21C5188-91F0-37F7-2D71-78A182CA2D7E}"/>
                </a:ext>
              </a:extLst>
            </p:cNvPr>
            <p:cNvSpPr txBox="1"/>
            <p:nvPr/>
          </p:nvSpPr>
          <p:spPr>
            <a:xfrm>
              <a:off x="5091244" y="5456244"/>
              <a:ext cx="1992853" cy="369332"/>
            </a:xfrm>
            <a:prstGeom prst="rect">
              <a:avLst/>
            </a:prstGeom>
            <a:noFill/>
          </p:spPr>
          <p:txBody>
            <a:bodyPr wrap="none" rtlCol="0">
              <a:spAutoFit/>
            </a:bodyPr>
            <a:lstStyle/>
            <a:p>
              <a:pPr algn="ctr"/>
              <a:r>
                <a:rPr lang="en-US" altLang="zh-CN" b="1" dirty="0">
                  <a:solidFill>
                    <a:srgbClr val="C00000"/>
                  </a:solidFill>
                  <a:latin typeface="Arial" panose="020B0604020202020204" pitchFamily="34" charset="0"/>
                  <a:cs typeface="Arial" panose="020B0604020202020204" pitchFamily="34" charset="0"/>
                </a:rPr>
                <a:t>Model validation</a:t>
              </a:r>
              <a:endParaRPr lang="zh-CN" altLang="en-US" b="1" dirty="0">
                <a:solidFill>
                  <a:srgbClr val="C00000"/>
                </a:solidFill>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2F91EB5C-1FB1-107D-859B-650ACEA3FC1A}"/>
                </a:ext>
              </a:extLst>
            </p:cNvPr>
            <p:cNvSpPr/>
            <p:nvPr/>
          </p:nvSpPr>
          <p:spPr bwMode="auto">
            <a:xfrm>
              <a:off x="1844991" y="1380880"/>
              <a:ext cx="4069015" cy="3587265"/>
            </a:xfrm>
            <a:custGeom>
              <a:avLst/>
              <a:gdLst>
                <a:gd name="connsiteX0" fmla="*/ 0 w 4464496"/>
                <a:gd name="connsiteY0" fmla="*/ 0 h 3587265"/>
                <a:gd name="connsiteX1" fmla="*/ 4464496 w 4464496"/>
                <a:gd name="connsiteY1" fmla="*/ 0 h 3587265"/>
                <a:gd name="connsiteX2" fmla="*/ 4464496 w 4464496"/>
                <a:gd name="connsiteY2" fmla="*/ 1259921 h 3587265"/>
                <a:gd name="connsiteX3" fmla="*/ 2855492 w 4464496"/>
                <a:gd name="connsiteY3" fmla="*/ 1259921 h 3587265"/>
                <a:gd name="connsiteX4" fmla="*/ 2855492 w 4464496"/>
                <a:gd name="connsiteY4" fmla="*/ 3587265 h 3587265"/>
                <a:gd name="connsiteX5" fmla="*/ 0 w 4464496"/>
                <a:gd name="connsiteY5" fmla="*/ 3587265 h 35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496" h="3587265">
                  <a:moveTo>
                    <a:pt x="0" y="0"/>
                  </a:moveTo>
                  <a:lnTo>
                    <a:pt x="4464496" y="0"/>
                  </a:lnTo>
                  <a:lnTo>
                    <a:pt x="4464496" y="1259921"/>
                  </a:lnTo>
                  <a:lnTo>
                    <a:pt x="2855492" y="1259921"/>
                  </a:lnTo>
                  <a:lnTo>
                    <a:pt x="2855492" y="3587265"/>
                  </a:lnTo>
                  <a:lnTo>
                    <a:pt x="0" y="3587265"/>
                  </a:lnTo>
                  <a:close/>
                </a:path>
              </a:pathLst>
            </a:custGeom>
            <a:noFill/>
            <a:ln w="28575">
              <a:solidFill>
                <a:schemeClr val="accent6">
                  <a:lumMod val="60000"/>
                  <a:lumOff val="4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8DED437-236F-8AF3-6577-437991FB9E59}"/>
                </a:ext>
              </a:extLst>
            </p:cNvPr>
            <p:cNvSpPr txBox="1"/>
            <p:nvPr/>
          </p:nvSpPr>
          <p:spPr>
            <a:xfrm>
              <a:off x="2521285" y="1488763"/>
              <a:ext cx="2044149" cy="369332"/>
            </a:xfrm>
            <a:prstGeom prst="rect">
              <a:avLst/>
            </a:prstGeom>
            <a:noFill/>
          </p:spPr>
          <p:txBody>
            <a:bodyPr wrap="none" rtlCol="0">
              <a:spAutoFit/>
            </a:bodyPr>
            <a:lstStyle/>
            <a:p>
              <a:pPr algn="ctr"/>
              <a:r>
                <a:rPr lang="en-US" altLang="zh-CN" b="1" dirty="0">
                  <a:solidFill>
                    <a:schemeClr val="accent6">
                      <a:lumMod val="75000"/>
                    </a:schemeClr>
                  </a:solidFill>
                  <a:latin typeface="Arial" panose="020B0604020202020204" pitchFamily="34" charset="0"/>
                  <a:cs typeface="Arial" panose="020B0604020202020204" pitchFamily="34" charset="0"/>
                </a:rPr>
                <a:t>Parameterization</a:t>
              </a:r>
              <a:endParaRPr lang="zh-CN" altLang="en-US" b="1" dirty="0">
                <a:solidFill>
                  <a:schemeClr val="accent6">
                    <a:lumMod val="75000"/>
                  </a:schemeClr>
                </a:solidFill>
                <a:latin typeface="Arial" panose="020B0604020202020204" pitchFamily="34" charset="0"/>
                <a:cs typeface="Arial" panose="020B0604020202020204" pitchFamily="34" charset="0"/>
              </a:endParaRPr>
            </a:p>
          </p:txBody>
        </p:sp>
        <p:sp>
          <p:nvSpPr>
            <p:cNvPr id="38" name="Arrow: Right 37">
              <a:extLst>
                <a:ext uri="{FF2B5EF4-FFF2-40B4-BE49-F238E27FC236}">
                  <a16:creationId xmlns:a16="http://schemas.microsoft.com/office/drawing/2014/main" id="{9DF36E10-6F9D-0988-7BDA-6101B6C3AECB}"/>
                </a:ext>
              </a:extLst>
            </p:cNvPr>
            <p:cNvSpPr/>
            <p:nvPr/>
          </p:nvSpPr>
          <p:spPr bwMode="auto">
            <a:xfrm>
              <a:off x="6317088" y="1768740"/>
              <a:ext cx="1955168" cy="326330"/>
            </a:xfrm>
            <a:prstGeom prst="rightArrow">
              <a:avLst/>
            </a:prstGeom>
            <a:noFill/>
            <a:ln w="28575">
              <a:solidFill>
                <a:schemeClr val="accent6">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noAutofit/>
            </a:bodyPr>
            <a:lstStyle/>
            <a:p>
              <a:pPr defTabSz="914400" eaLnBrk="0" fontAlgn="base" hangingPunct="0">
                <a:spcBef>
                  <a:spcPct val="0"/>
                </a:spcBef>
                <a:spcAft>
                  <a:spcPct val="0"/>
                </a:spcAft>
              </a:pPr>
              <a:endParaRPr lang="zh-CN" altLang="en-US" dirty="0">
                <a:solidFill>
                  <a:srgbClr val="000000"/>
                </a:solidFill>
                <a:latin typeface="Arial" panose="020B0604020202020204" pitchFamily="34" charset="0"/>
                <a:cs typeface="Arial" panose="020B0604020202020204" pitchFamily="34" charset="0"/>
              </a:endParaRPr>
            </a:p>
          </p:txBody>
        </p:sp>
        <p:sp>
          <p:nvSpPr>
            <p:cNvPr id="39" name="Arrow: Right 38">
              <a:extLst>
                <a:ext uri="{FF2B5EF4-FFF2-40B4-BE49-F238E27FC236}">
                  <a16:creationId xmlns:a16="http://schemas.microsoft.com/office/drawing/2014/main" id="{91F09C40-9496-09ED-1E51-8387752147C3}"/>
                </a:ext>
              </a:extLst>
            </p:cNvPr>
            <p:cNvSpPr/>
            <p:nvPr/>
          </p:nvSpPr>
          <p:spPr bwMode="auto">
            <a:xfrm>
              <a:off x="7440214" y="4077867"/>
              <a:ext cx="832042" cy="326330"/>
            </a:xfrm>
            <a:prstGeom prst="rightArrow">
              <a:avLst/>
            </a:prstGeom>
            <a:noFill/>
            <a:ln w="28575">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noAutofit/>
            </a:bodyPr>
            <a:lstStyle/>
            <a:p>
              <a:pPr defTabSz="914400" eaLnBrk="0" fontAlgn="base" hangingPunct="0">
                <a:spcBef>
                  <a:spcPct val="0"/>
                </a:spcBef>
                <a:spcAft>
                  <a:spcPct val="0"/>
                </a:spcAft>
              </a:pPr>
              <a:endParaRPr lang="zh-CN" altLang="en-US" dirty="0">
                <a:solidFill>
                  <a:srgbClr val="0000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6CA7104-EFF9-5C33-92E2-119CF7581346}"/>
                </a:ext>
              </a:extLst>
            </p:cNvPr>
            <p:cNvSpPr txBox="1"/>
            <p:nvPr/>
          </p:nvSpPr>
          <p:spPr>
            <a:xfrm>
              <a:off x="8328248" y="1530297"/>
              <a:ext cx="3435350" cy="923330"/>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2. Obtain a set of crop parameters that match each city in China</a:t>
              </a:r>
              <a:endParaRPr lang="zh-CN" altLang="en-US"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037A69D1-24F2-F9EC-7C05-85A742782F93}"/>
                </a:ext>
              </a:extLst>
            </p:cNvPr>
            <p:cNvSpPr txBox="1"/>
            <p:nvPr/>
          </p:nvSpPr>
          <p:spPr>
            <a:xfrm>
              <a:off x="8300364" y="3923098"/>
              <a:ext cx="3292473" cy="646331"/>
            </a:xfrm>
            <a:prstGeom prst="rect">
              <a:avLst/>
            </a:prstGeom>
            <a:noFill/>
          </p:spPr>
          <p:txBody>
            <a:bodyPr wrap="square" rtlCol="0">
              <a:spAutoFit/>
            </a:bodyPr>
            <a:lstStyle>
              <a:defPPr>
                <a:defRPr lang="en-US"/>
              </a:defPPr>
              <a:lvl1pPr algn="ctr">
                <a:defRPr>
                  <a:latin typeface="Times New Roman" panose="02020603050405020304" pitchFamily="18" charset="0"/>
                  <a:cs typeface="Times New Roman" panose="02020603050405020304" pitchFamily="18" charset="0"/>
                </a:defRPr>
              </a:lvl1pPr>
            </a:lstStyle>
            <a:p>
              <a:r>
                <a:rPr lang="en-US" altLang="zh-CN" dirty="0">
                  <a:latin typeface="Arial" panose="020B0604020202020204" pitchFamily="34" charset="0"/>
                  <a:cs typeface="Arial" panose="020B0604020202020204" pitchFamily="34" charset="0"/>
                </a:rPr>
                <a:t>1. Verify the applicability of the DNDC model in China</a:t>
              </a:r>
              <a:endParaRPr lang="zh-CN" altLang="en-US" dirty="0">
                <a:latin typeface="Arial" panose="020B0604020202020204" pitchFamily="34" charset="0"/>
                <a:cs typeface="Arial" panose="020B0604020202020204" pitchFamily="34" charset="0"/>
              </a:endParaRPr>
            </a:p>
          </p:txBody>
        </p:sp>
        <p:cxnSp>
          <p:nvCxnSpPr>
            <p:cNvPr id="51" name="Straight Arrow Connector 50">
              <a:extLst>
                <a:ext uri="{FF2B5EF4-FFF2-40B4-BE49-F238E27FC236}">
                  <a16:creationId xmlns:a16="http://schemas.microsoft.com/office/drawing/2014/main" id="{1CA458F6-2940-3088-14A0-954F1661B8D5}"/>
                </a:ext>
              </a:extLst>
            </p:cNvPr>
            <p:cNvCxnSpPr>
              <a:cxnSpLocks/>
              <a:stCxn id="8" idx="2"/>
            </p:cNvCxnSpPr>
            <p:nvPr/>
          </p:nvCxnSpPr>
          <p:spPr>
            <a:xfrm>
              <a:off x="3374756" y="4885623"/>
              <a:ext cx="0" cy="501898"/>
            </a:xfrm>
            <a:prstGeom prst="straightConnector1">
              <a:avLst/>
            </a:prstGeom>
            <a:noFill/>
            <a:ln w="15875" cap="rnd">
              <a:solidFill>
                <a:srgbClr val="000000"/>
              </a:solidFill>
              <a:prstDash val="solid"/>
              <a:round/>
              <a:headEnd/>
              <a:tailEnd type="triangle" w="lg" len="med"/>
            </a:ln>
            <a:extLst>
              <a:ext uri="{909E8E84-426E-40DD-AFC4-6F175D3DCCD1}">
                <a14:hiddenFill xmlns:a14="http://schemas.microsoft.com/office/drawing/2010/main">
                  <a:noFill/>
                </a14:hiddenFill>
              </a:ext>
            </a:extLst>
          </p:spPr>
        </p:cxnSp>
        <p:sp>
          <p:nvSpPr>
            <p:cNvPr id="57" name="Rectangle 48">
              <a:extLst>
                <a:ext uri="{FF2B5EF4-FFF2-40B4-BE49-F238E27FC236}">
                  <a16:creationId xmlns:a16="http://schemas.microsoft.com/office/drawing/2014/main" id="{80828318-2BFF-EC4A-2B13-D65DE261541B}"/>
                </a:ext>
              </a:extLst>
            </p:cNvPr>
            <p:cNvSpPr>
              <a:spLocks noChangeArrowheads="1"/>
            </p:cNvSpPr>
            <p:nvPr/>
          </p:nvSpPr>
          <p:spPr bwMode="auto">
            <a:xfrm>
              <a:off x="2434072" y="5402704"/>
              <a:ext cx="1879338" cy="593246"/>
            </a:xfrm>
            <a:prstGeom prst="rect">
              <a:avLst/>
            </a:prstGeom>
            <a:solidFill>
              <a:srgbClr val="EBF1DF"/>
            </a:solidFill>
            <a:ln w="2063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a:r>
                <a:rPr lang="en-US" altLang="zh-CN" dirty="0">
                  <a:latin typeface="Arial" panose="020B0604020202020204" pitchFamily="34" charset="0"/>
                  <a:cs typeface="Arial" panose="020B0604020202020204" pitchFamily="34" charset="0"/>
                </a:rPr>
                <a:t>Compare with measured value</a:t>
              </a:r>
              <a:endParaRPr lang="zh-CN" altLang="en-US"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5A64FD7-EAF3-FC5F-A3B1-DC4D84BB9A19}"/>
                </a:ext>
              </a:extLst>
            </p:cNvPr>
            <p:cNvSpPr/>
            <p:nvPr/>
          </p:nvSpPr>
          <p:spPr bwMode="auto">
            <a:xfrm>
              <a:off x="2308750" y="2596334"/>
              <a:ext cx="5047498" cy="3568969"/>
            </a:xfrm>
            <a:prstGeom prst="rect">
              <a:avLst/>
            </a:prstGeom>
            <a:noFill/>
            <a:ln w="19050">
              <a:solidFill>
                <a:srgbClr val="C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7435D7-9A03-A529-0E39-89837675909C}"/>
                </a:ext>
              </a:extLst>
            </p:cNvPr>
            <p:cNvSpPr txBox="1"/>
            <p:nvPr/>
          </p:nvSpPr>
          <p:spPr>
            <a:xfrm>
              <a:off x="6979221" y="2598247"/>
              <a:ext cx="377027" cy="369332"/>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1904594-656D-3CFF-47AA-AD492F9505D5}"/>
                </a:ext>
              </a:extLst>
            </p:cNvPr>
            <p:cNvSpPr txBox="1"/>
            <p:nvPr/>
          </p:nvSpPr>
          <p:spPr>
            <a:xfrm>
              <a:off x="5419288" y="1419489"/>
              <a:ext cx="377027" cy="369332"/>
            </a:xfrm>
            <a:prstGeom prst="rect">
              <a:avLst/>
            </a:prstGeom>
            <a:noFill/>
          </p:spPr>
          <p:txBody>
            <a:bodyPr wrap="none" rtlCol="0">
              <a:spAutoFit/>
            </a:bodyPr>
            <a:lstStyle/>
            <a:p>
              <a:pPr algn="ctr"/>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4253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BF70E68D-576E-4C0B-9F8D-7DE481942D5F}"/>
              </a:ext>
            </a:extLst>
          </p:cNvPr>
          <p:cNvGrpSpPr/>
          <p:nvPr/>
        </p:nvGrpSpPr>
        <p:grpSpPr>
          <a:xfrm>
            <a:off x="527382" y="522"/>
            <a:ext cx="11473274" cy="792351"/>
            <a:chOff x="395536" y="391"/>
            <a:chExt cx="8604954" cy="594263"/>
          </a:xfrm>
        </p:grpSpPr>
        <p:sp>
          <p:nvSpPr>
            <p:cNvPr id="15" name="矩形 14">
              <a:extLst>
                <a:ext uri="{FF2B5EF4-FFF2-40B4-BE49-F238E27FC236}">
                  <a16:creationId xmlns:a16="http://schemas.microsoft.com/office/drawing/2014/main" id="{F301E9B6-61C9-4725-8BCC-74DB107FD76B}"/>
                </a:ext>
              </a:extLst>
            </p:cNvPr>
            <p:cNvSpPr/>
            <p:nvPr/>
          </p:nvSpPr>
          <p:spPr>
            <a:xfrm>
              <a:off x="395536" y="391"/>
              <a:ext cx="154126" cy="594263"/>
            </a:xfrm>
            <a:prstGeom prst="rect">
              <a:avLst/>
            </a:prstGeom>
            <a:solidFill>
              <a:srgbClr val="4A88D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Arial" panose="020B0604020202020204" pitchFamily="34" charset="0"/>
                <a:cs typeface="Arial" panose="020B0604020202020204" pitchFamily="34" charset="0"/>
              </a:endParaRPr>
            </a:p>
          </p:txBody>
        </p:sp>
        <p:sp>
          <p:nvSpPr>
            <p:cNvPr id="16" name="文本占位符 2">
              <a:extLst>
                <a:ext uri="{FF2B5EF4-FFF2-40B4-BE49-F238E27FC236}">
                  <a16:creationId xmlns:a16="http://schemas.microsoft.com/office/drawing/2014/main" id="{20A6E785-3A0B-47A4-9255-C44836F8B8B7}"/>
                </a:ext>
              </a:extLst>
            </p:cNvPr>
            <p:cNvSpPr txBox="1">
              <a:spLocks/>
            </p:cNvSpPr>
            <p:nvPr/>
          </p:nvSpPr>
          <p:spPr>
            <a:xfrm>
              <a:off x="675064" y="24486"/>
              <a:ext cx="8325426" cy="45710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733" b="1" dirty="0">
                  <a:solidFill>
                    <a:srgbClr val="4A88D2"/>
                  </a:solidFill>
                  <a:latin typeface="Arial" panose="020B0604020202020204" pitchFamily="34" charset="0"/>
                  <a:cs typeface="Arial" panose="020B0604020202020204" pitchFamily="34" charset="0"/>
                </a:rPr>
                <a:t>Method - Model Validation and Parameterization</a:t>
              </a:r>
            </a:p>
          </p:txBody>
        </p:sp>
      </p:grpSp>
      <p:graphicFrame>
        <p:nvGraphicFramePr>
          <p:cNvPr id="4" name="对象 5">
            <a:extLst>
              <a:ext uri="{FF2B5EF4-FFF2-40B4-BE49-F238E27FC236}">
                <a16:creationId xmlns:a16="http://schemas.microsoft.com/office/drawing/2014/main" id="{8794B073-BD58-396E-FE3C-6698ECDD33FE}"/>
              </a:ext>
            </a:extLst>
          </p:cNvPr>
          <p:cNvGraphicFramePr>
            <a:graphicFrameLocks noChangeAspect="1"/>
          </p:cNvGraphicFramePr>
          <p:nvPr>
            <p:extLst>
              <p:ext uri="{D42A27DB-BD31-4B8C-83A1-F6EECF244321}">
                <p14:modId xmlns:p14="http://schemas.microsoft.com/office/powerpoint/2010/main" val="2640850848"/>
              </p:ext>
            </p:extLst>
          </p:nvPr>
        </p:nvGraphicFramePr>
        <p:xfrm>
          <a:off x="8879034" y="2451312"/>
          <a:ext cx="2305659" cy="609468"/>
        </p:xfrm>
        <a:graphic>
          <a:graphicData uri="http://schemas.openxmlformats.org/presentationml/2006/ole">
            <mc:AlternateContent xmlns:mc="http://schemas.openxmlformats.org/markup-compatibility/2006">
              <mc:Choice xmlns:v="urn:schemas-microsoft-com:vml" Requires="v">
                <p:oleObj name="Equation" r:id="rId3" imgW="1295400" imgH="330200" progId="Equation.DSMT4">
                  <p:embed/>
                </p:oleObj>
              </mc:Choice>
              <mc:Fallback>
                <p:oleObj name="Equation" r:id="rId3" imgW="1295400" imgH="330200" progId="Equation.DSMT4">
                  <p:embed/>
                  <p:pic>
                    <p:nvPicPr>
                      <p:cNvPr id="4" name="对象 5">
                        <a:extLst>
                          <a:ext uri="{FF2B5EF4-FFF2-40B4-BE49-F238E27FC236}">
                            <a16:creationId xmlns:a16="http://schemas.microsoft.com/office/drawing/2014/main" id="{8794B073-BD58-396E-FE3C-6698ECDD3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034" y="2451312"/>
                        <a:ext cx="2305659" cy="609468"/>
                      </a:xfrm>
                      <a:prstGeom prst="rect">
                        <a:avLst/>
                      </a:prstGeom>
                      <a:noFill/>
                      <a:ln>
                        <a:noFill/>
                      </a:ln>
                    </p:spPr>
                  </p:pic>
                </p:oleObj>
              </mc:Fallback>
            </mc:AlternateContent>
          </a:graphicData>
        </a:graphic>
      </p:graphicFrame>
      <p:graphicFrame>
        <p:nvGraphicFramePr>
          <p:cNvPr id="5" name="对象 13">
            <a:extLst>
              <a:ext uri="{FF2B5EF4-FFF2-40B4-BE49-F238E27FC236}">
                <a16:creationId xmlns:a16="http://schemas.microsoft.com/office/drawing/2014/main" id="{0B1EEE59-CD1E-7145-9FEC-4ED6D5A6ECED}"/>
              </a:ext>
            </a:extLst>
          </p:cNvPr>
          <p:cNvGraphicFramePr>
            <a:graphicFrameLocks noChangeAspect="1"/>
          </p:cNvGraphicFramePr>
          <p:nvPr>
            <p:extLst>
              <p:ext uri="{D42A27DB-BD31-4B8C-83A1-F6EECF244321}">
                <p14:modId xmlns:p14="http://schemas.microsoft.com/office/powerpoint/2010/main" val="3040588721"/>
              </p:ext>
            </p:extLst>
          </p:nvPr>
        </p:nvGraphicFramePr>
        <p:xfrm>
          <a:off x="8879034" y="4005064"/>
          <a:ext cx="2156620" cy="630416"/>
        </p:xfrm>
        <a:graphic>
          <a:graphicData uri="http://schemas.openxmlformats.org/presentationml/2006/ole">
            <mc:AlternateContent xmlns:mc="http://schemas.openxmlformats.org/markup-compatibility/2006">
              <mc:Choice xmlns:v="urn:schemas-microsoft-com:vml" Requires="v">
                <p:oleObj name="Equation" r:id="rId5" imgW="1536700" imgH="482600" progId="Equation.DSMT4">
                  <p:embed/>
                </p:oleObj>
              </mc:Choice>
              <mc:Fallback>
                <p:oleObj name="Equation" r:id="rId5" imgW="1536700" imgH="482600" progId="Equation.DSMT4">
                  <p:embed/>
                  <p:pic>
                    <p:nvPicPr>
                      <p:cNvPr id="5" name="对象 13">
                        <a:extLst>
                          <a:ext uri="{FF2B5EF4-FFF2-40B4-BE49-F238E27FC236}">
                            <a16:creationId xmlns:a16="http://schemas.microsoft.com/office/drawing/2014/main" id="{0B1EEE59-CD1E-7145-9FEC-4ED6D5A6E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9034" y="4005064"/>
                        <a:ext cx="2156620" cy="630416"/>
                      </a:xfrm>
                      <a:prstGeom prst="rect">
                        <a:avLst/>
                      </a:prstGeom>
                      <a:noFill/>
                      <a:ln>
                        <a:noFill/>
                      </a:ln>
                    </p:spPr>
                  </p:pic>
                </p:oleObj>
              </mc:Fallback>
            </mc:AlternateContent>
          </a:graphicData>
        </a:graphic>
      </p:graphicFrame>
      <p:sp>
        <p:nvSpPr>
          <p:cNvPr id="6" name="文本框 4">
            <a:extLst>
              <a:ext uri="{FF2B5EF4-FFF2-40B4-BE49-F238E27FC236}">
                <a16:creationId xmlns:a16="http://schemas.microsoft.com/office/drawing/2014/main" id="{78FAD558-4849-B6B0-6650-FCFA5CB75E20}"/>
              </a:ext>
            </a:extLst>
          </p:cNvPr>
          <p:cNvSpPr txBox="1">
            <a:spLocks noChangeArrowheads="1"/>
          </p:cNvSpPr>
          <p:nvPr/>
        </p:nvSpPr>
        <p:spPr bwMode="auto">
          <a:xfrm>
            <a:off x="7594146" y="1746929"/>
            <a:ext cx="30353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u"/>
            </a:pPr>
            <a:r>
              <a:rPr lang="en-US" altLang="zh-CN" sz="1600" b="1" dirty="0">
                <a:solidFill>
                  <a:srgbClr val="42588E"/>
                </a:solidFill>
                <a:cs typeface="Arial" panose="020B0604020202020204" pitchFamily="34" charset="0"/>
              </a:rPr>
              <a:t>Root mean square error </a:t>
            </a:r>
            <a:r>
              <a:rPr lang="zh-CN" altLang="en-US" sz="1600" b="1" dirty="0">
                <a:solidFill>
                  <a:srgbClr val="42588E"/>
                </a:solidFill>
                <a:cs typeface="Arial" panose="020B0604020202020204" pitchFamily="34" charset="0"/>
              </a:rPr>
              <a:t>（</a:t>
            </a:r>
            <a:r>
              <a:rPr lang="en-US" altLang="zh-CN" sz="1600" b="1" dirty="0">
                <a:solidFill>
                  <a:srgbClr val="42588E"/>
                </a:solidFill>
                <a:cs typeface="Arial" panose="020B0604020202020204" pitchFamily="34" charset="0"/>
              </a:rPr>
              <a:t>RMSE</a:t>
            </a:r>
            <a:r>
              <a:rPr lang="zh-CN" altLang="en-US" sz="1600" b="1" dirty="0">
                <a:solidFill>
                  <a:srgbClr val="42588E"/>
                </a:solidFill>
                <a:cs typeface="Arial" panose="020B0604020202020204" pitchFamily="34" charset="0"/>
              </a:rPr>
              <a:t>）</a:t>
            </a:r>
          </a:p>
        </p:txBody>
      </p:sp>
      <p:sp>
        <p:nvSpPr>
          <p:cNvPr id="7" name="文本框 4">
            <a:extLst>
              <a:ext uri="{FF2B5EF4-FFF2-40B4-BE49-F238E27FC236}">
                <a16:creationId xmlns:a16="http://schemas.microsoft.com/office/drawing/2014/main" id="{EF6AA7B9-DA2F-7496-F553-736409FED51B}"/>
              </a:ext>
            </a:extLst>
          </p:cNvPr>
          <p:cNvSpPr txBox="1">
            <a:spLocks noChangeArrowheads="1"/>
          </p:cNvSpPr>
          <p:nvPr/>
        </p:nvSpPr>
        <p:spPr bwMode="auto">
          <a:xfrm>
            <a:off x="7747846" y="3433637"/>
            <a:ext cx="21082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 typeface="Wingdings" panose="05000000000000000000" pitchFamily="2" charset="2"/>
              <a:buChar char="u"/>
            </a:pPr>
            <a:r>
              <a:rPr lang="en-US" altLang="zh-CN" sz="1600" b="1" dirty="0">
                <a:solidFill>
                  <a:srgbClr val="42588E"/>
                </a:solidFill>
                <a:cs typeface="Arial" panose="020B0604020202020204" pitchFamily="34" charset="0"/>
              </a:rPr>
              <a:t>R squared</a:t>
            </a:r>
            <a:r>
              <a:rPr lang="zh-CN" altLang="en-US" sz="1600" b="1" dirty="0">
                <a:solidFill>
                  <a:srgbClr val="42588E"/>
                </a:solidFill>
                <a:cs typeface="Arial" panose="020B0604020202020204" pitchFamily="34" charset="0"/>
              </a:rPr>
              <a:t>（</a:t>
            </a:r>
            <a:r>
              <a:rPr lang="en-US" altLang="zh-CN" sz="1600" b="1" dirty="0">
                <a:solidFill>
                  <a:srgbClr val="42588E"/>
                </a:solidFill>
                <a:cs typeface="Arial" panose="020B0604020202020204" pitchFamily="34" charset="0"/>
              </a:rPr>
              <a:t>R</a:t>
            </a:r>
            <a:r>
              <a:rPr lang="en-US" altLang="zh-CN" sz="1600" b="1" baseline="30000" dirty="0">
                <a:solidFill>
                  <a:srgbClr val="42588E"/>
                </a:solidFill>
                <a:cs typeface="Arial" panose="020B0604020202020204" pitchFamily="34" charset="0"/>
              </a:rPr>
              <a:t>2</a:t>
            </a:r>
            <a:r>
              <a:rPr lang="zh-CN" altLang="en-US" sz="1600" b="1" dirty="0">
                <a:solidFill>
                  <a:srgbClr val="42588E"/>
                </a:solidFill>
                <a:cs typeface="Arial" panose="020B0604020202020204" pitchFamily="34" charset="0"/>
              </a:rPr>
              <a:t>）</a:t>
            </a:r>
          </a:p>
        </p:txBody>
      </p:sp>
      <p:pic>
        <p:nvPicPr>
          <p:cNvPr id="13" name="图片 16">
            <a:extLst>
              <a:ext uri="{FF2B5EF4-FFF2-40B4-BE49-F238E27FC236}">
                <a16:creationId xmlns:a16="http://schemas.microsoft.com/office/drawing/2014/main" id="{AD12D9AC-2348-64A7-DF86-7F228E748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31" y="976178"/>
            <a:ext cx="7314506" cy="538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文本框 74">
            <a:extLst>
              <a:ext uri="{FF2B5EF4-FFF2-40B4-BE49-F238E27FC236}">
                <a16:creationId xmlns:a16="http://schemas.microsoft.com/office/drawing/2014/main" id="{64BC2593-C80A-2CFE-CC80-E00833854487}"/>
              </a:ext>
            </a:extLst>
          </p:cNvPr>
          <p:cNvSpPr txBox="1"/>
          <p:nvPr/>
        </p:nvSpPr>
        <p:spPr>
          <a:xfrm>
            <a:off x="2128648" y="6395598"/>
            <a:ext cx="3842206"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Fig. 1 Model Validation and Parameterization  </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93123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9525">
          <a:solidFill>
            <a:srgbClr val="C00000"/>
          </a:solidFill>
          <a:prstDash val="lgDash"/>
          <a:miter lim="800000"/>
          <a:headEnd/>
          <a:tailEnd/>
        </a:ln>
        <a:extLst>
          <a:ext uri="{909E8E84-426E-40DD-AFC4-6F175D3DCCD1}">
            <a14:hiddenFill xmlns:a14="http://schemas.microsoft.com/office/drawing/2010/main">
              <a:solidFill>
                <a:srgbClr val="FFFFFF"/>
              </a:solidFill>
            </a14:hiddenFill>
          </a:ext>
        </a:extLst>
      </a:spPr>
      <a:bodyPr vert="horz" wrap="square" lIns="0" tIns="0" rIns="0" bIns="0" numCol="1" rtlCol="0"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defRPr>
        </a:defPPr>
      </a:lstStyle>
    </a:spDef>
    <a:txDef>
      <a:spPr>
        <a:noFill/>
      </a:spPr>
      <a:bodyPr wrap="none" rtlCol="0">
        <a:spAutoFit/>
      </a:bodyPr>
      <a:lstStyle>
        <a:defPPr algn="ctr">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108288</TotalTime>
  <Words>2974</Words>
  <Application>Microsoft Office PowerPoint</Application>
  <PresentationFormat>Widescreen</PresentationFormat>
  <Paragraphs>248</Paragraphs>
  <Slides>20</Slides>
  <Notes>20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34" baseType="lpstr">
      <vt:lpstr>Söhne</vt:lpstr>
      <vt:lpstr>等线</vt:lpstr>
      <vt:lpstr>宋体</vt:lpstr>
      <vt:lpstr>微软雅黑</vt:lpstr>
      <vt:lpstr>Arial</vt:lpstr>
      <vt:lpstr>Calibri</vt:lpstr>
      <vt:lpstr>Calibri Light</vt:lpstr>
      <vt:lpstr>Cambria Math</vt:lpstr>
      <vt:lpstr>Impact</vt:lpstr>
      <vt:lpstr>Times New Roman</vt:lpstr>
      <vt:lpstr>Wingdings</vt:lpstr>
      <vt:lpstr>Office 主题​​</vt:lpstr>
      <vt:lpstr>Chart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Yihe Tang</cp:lastModifiedBy>
  <cp:revision>95</cp:revision>
  <dcterms:created xsi:type="dcterms:W3CDTF">2014-09-01T14:19:00Z</dcterms:created>
  <dcterms:modified xsi:type="dcterms:W3CDTF">2024-02-01T12:54:54Z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